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handoutMasterIdLst>
    <p:handoutMasterId r:id="rId51"/>
  </p:handoutMasterIdLst>
  <p:sldIdLst>
    <p:sldId id="263" r:id="rId2"/>
    <p:sldId id="528" r:id="rId3"/>
    <p:sldId id="538" r:id="rId4"/>
    <p:sldId id="510" r:id="rId5"/>
    <p:sldId id="481" r:id="rId6"/>
    <p:sldId id="479" r:id="rId7"/>
    <p:sldId id="494" r:id="rId8"/>
    <p:sldId id="482" r:id="rId9"/>
    <p:sldId id="483" r:id="rId10"/>
    <p:sldId id="484" r:id="rId11"/>
    <p:sldId id="485" r:id="rId12"/>
    <p:sldId id="529" r:id="rId13"/>
    <p:sldId id="489" r:id="rId14"/>
    <p:sldId id="491" r:id="rId15"/>
    <p:sldId id="559" r:id="rId16"/>
    <p:sldId id="560" r:id="rId17"/>
    <p:sldId id="561" r:id="rId18"/>
    <p:sldId id="562" r:id="rId19"/>
    <p:sldId id="571" r:id="rId20"/>
    <p:sldId id="572" r:id="rId21"/>
    <p:sldId id="573" r:id="rId22"/>
    <p:sldId id="564" r:id="rId23"/>
    <p:sldId id="511" r:id="rId24"/>
    <p:sldId id="537" r:id="rId25"/>
    <p:sldId id="374" r:id="rId26"/>
    <p:sldId id="433" r:id="rId27"/>
    <p:sldId id="372" r:id="rId28"/>
    <p:sldId id="440" r:id="rId29"/>
    <p:sldId id="524" r:id="rId30"/>
    <p:sldId id="525" r:id="rId31"/>
    <p:sldId id="526" r:id="rId32"/>
    <p:sldId id="527" r:id="rId33"/>
    <p:sldId id="377" r:id="rId34"/>
    <p:sldId id="379" r:id="rId35"/>
    <p:sldId id="380" r:id="rId36"/>
    <p:sldId id="385" r:id="rId37"/>
    <p:sldId id="565" r:id="rId38"/>
    <p:sldId id="551" r:id="rId39"/>
    <p:sldId id="550" r:id="rId40"/>
    <p:sldId id="514" r:id="rId41"/>
    <p:sldId id="513" r:id="rId42"/>
    <p:sldId id="574" r:id="rId43"/>
    <p:sldId id="515" r:id="rId44"/>
    <p:sldId id="575" r:id="rId45"/>
    <p:sldId id="576" r:id="rId46"/>
    <p:sldId id="517" r:id="rId47"/>
    <p:sldId id="569" r:id="rId48"/>
    <p:sldId id="546"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Isaacs (US - NC)" initials="KI(-N"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43886" autoAdjust="0"/>
  </p:normalViewPr>
  <p:slideViewPr>
    <p:cSldViewPr>
      <p:cViewPr varScale="1">
        <p:scale>
          <a:sx n="32" d="100"/>
          <a:sy n="32" d="100"/>
        </p:scale>
        <p:origin x="-1974" y="-90"/>
      </p:cViewPr>
      <p:guideLst>
        <p:guide orient="horz" pos="2160"/>
        <p:guide pos="2880"/>
      </p:guideLst>
    </p:cSldViewPr>
  </p:slideViewPr>
  <p:outlineViewPr>
    <p:cViewPr>
      <p:scale>
        <a:sx n="33" d="100"/>
        <a:sy n="33" d="100"/>
      </p:scale>
      <p:origin x="114" y="5952"/>
    </p:cViewPr>
  </p:outlineViewPr>
  <p:notesTextViewPr>
    <p:cViewPr>
      <p:scale>
        <a:sx n="1" d="1"/>
        <a:sy n="1" d="1"/>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9C414-2A0E-42BD-96E3-134A5D13A6A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BD739FB-B912-4EF8-82E4-97403F3E3A6E}">
      <dgm:prSet phldrT="[Text]"/>
      <dgm:spPr>
        <a:solidFill>
          <a:schemeClr val="accent2">
            <a:lumMod val="75000"/>
          </a:schemeClr>
        </a:solidFill>
      </dgm:spPr>
      <dgm:t>
        <a:bodyPr/>
        <a:lstStyle/>
        <a:p>
          <a:r>
            <a:rPr lang="en-US" dirty="0" smtClean="0"/>
            <a:t>Missed Quarterly:</a:t>
          </a:r>
          <a:endParaRPr lang="en-US" dirty="0"/>
        </a:p>
      </dgm:t>
    </dgm:pt>
    <dgm:pt modelId="{1526502A-F446-44DE-AB46-E2CE8CD7D64C}" type="parTrans" cxnId="{2E86AC5F-E553-47A5-9CCB-7ECB3D090433}">
      <dgm:prSet/>
      <dgm:spPr/>
      <dgm:t>
        <a:bodyPr/>
        <a:lstStyle/>
        <a:p>
          <a:endParaRPr lang="en-US"/>
        </a:p>
      </dgm:t>
    </dgm:pt>
    <dgm:pt modelId="{CA0404DE-BCB8-4D52-BE08-0D98D7EEBC81}" type="sibTrans" cxnId="{2E86AC5F-E553-47A5-9CCB-7ECB3D090433}">
      <dgm:prSet/>
      <dgm:spPr/>
      <dgm:t>
        <a:bodyPr/>
        <a:lstStyle/>
        <a:p>
          <a:endParaRPr lang="en-US"/>
        </a:p>
      </dgm:t>
    </dgm:pt>
    <dgm:pt modelId="{82EFEC9C-97CD-4A9B-AA91-2435D7046D53}">
      <dgm:prSet phldrT="[Text]"/>
      <dgm:spPr>
        <a:solidFill>
          <a:schemeClr val="accent2">
            <a:lumMod val="20000"/>
            <a:lumOff val="80000"/>
          </a:schemeClr>
        </a:solidFill>
        <a:ln>
          <a:solidFill>
            <a:schemeClr val="accent2">
              <a:lumMod val="20000"/>
              <a:lumOff val="80000"/>
              <a:alpha val="90000"/>
            </a:schemeClr>
          </a:solidFill>
        </a:ln>
      </dgm:spPr>
      <dgm:t>
        <a:bodyPr/>
        <a:lstStyle/>
        <a:p>
          <a:r>
            <a:rPr lang="en-US" dirty="0" smtClean="0"/>
            <a:t>Physical exam</a:t>
          </a:r>
          <a:endParaRPr lang="en-US" dirty="0"/>
        </a:p>
      </dgm:t>
    </dgm:pt>
    <dgm:pt modelId="{8686FA14-CA8E-4DE4-BA5B-953621C6EF3A}" type="parTrans" cxnId="{4DB82C6B-322A-45AC-90F0-255A3950FDD5}">
      <dgm:prSet/>
      <dgm:spPr/>
      <dgm:t>
        <a:bodyPr/>
        <a:lstStyle/>
        <a:p>
          <a:endParaRPr lang="en-US"/>
        </a:p>
      </dgm:t>
    </dgm:pt>
    <dgm:pt modelId="{DD5F288C-9F7B-4D21-BD86-31795259DD17}" type="sibTrans" cxnId="{4DB82C6B-322A-45AC-90F0-255A3950FDD5}">
      <dgm:prSet/>
      <dgm:spPr/>
      <dgm:t>
        <a:bodyPr/>
        <a:lstStyle/>
        <a:p>
          <a:endParaRPr lang="en-US"/>
        </a:p>
      </dgm:t>
    </dgm:pt>
    <dgm:pt modelId="{1FE49E4D-1A06-426E-A34B-D74D255E670C}">
      <dgm:prSet phldrT="[Text]"/>
      <dgm:spPr>
        <a:solidFill>
          <a:schemeClr val="accent3">
            <a:lumMod val="75000"/>
          </a:schemeClr>
        </a:solidFill>
      </dgm:spPr>
      <dgm:t>
        <a:bodyPr/>
        <a:lstStyle/>
        <a:p>
          <a:r>
            <a:rPr lang="en-US" dirty="0" smtClean="0"/>
            <a:t>Missed Semi-Annual:</a:t>
          </a:r>
          <a:endParaRPr lang="en-US" dirty="0"/>
        </a:p>
      </dgm:t>
    </dgm:pt>
    <dgm:pt modelId="{08210155-654B-4F73-B741-4C995AD32AC2}" type="parTrans" cxnId="{5F465F4B-DFF0-44CC-8BAF-4A5A6872F394}">
      <dgm:prSet/>
      <dgm:spPr/>
      <dgm:t>
        <a:bodyPr/>
        <a:lstStyle/>
        <a:p>
          <a:endParaRPr lang="en-US"/>
        </a:p>
      </dgm:t>
    </dgm:pt>
    <dgm:pt modelId="{4CC50876-60AE-42D1-BE2B-D8E3BC07D6EF}" type="sibTrans" cxnId="{5F465F4B-DFF0-44CC-8BAF-4A5A6872F394}">
      <dgm:prSet/>
      <dgm:spPr/>
      <dgm:t>
        <a:bodyPr/>
        <a:lstStyle/>
        <a:p>
          <a:endParaRPr lang="en-US"/>
        </a:p>
      </dgm:t>
    </dgm:pt>
    <dgm:pt modelId="{48DD410B-9C36-4AD6-ACE1-2539F7CD4A56}">
      <dgm:prSet phldrT="[Text]"/>
      <dgm:spPr>
        <a:solidFill>
          <a:schemeClr val="accent3">
            <a:lumMod val="40000"/>
            <a:lumOff val="60000"/>
            <a:alpha val="90000"/>
          </a:schemeClr>
        </a:solidFill>
        <a:ln>
          <a:solidFill>
            <a:schemeClr val="accent3">
              <a:lumMod val="40000"/>
              <a:lumOff val="60000"/>
              <a:alpha val="90000"/>
            </a:schemeClr>
          </a:solidFill>
        </a:ln>
      </dgm:spPr>
      <dgm:t>
        <a:bodyPr/>
        <a:lstStyle/>
        <a:p>
          <a:r>
            <a:rPr lang="en-US" dirty="0" smtClean="0"/>
            <a:t>[Quarterly Procedures]</a:t>
          </a:r>
          <a:endParaRPr lang="en-US" dirty="0"/>
        </a:p>
      </dgm:t>
    </dgm:pt>
    <dgm:pt modelId="{99087B32-D42E-43E5-8903-399435E0542D}" type="parTrans" cxnId="{DE043B7E-1979-4519-BB08-5E5B72229573}">
      <dgm:prSet/>
      <dgm:spPr/>
      <dgm:t>
        <a:bodyPr/>
        <a:lstStyle/>
        <a:p>
          <a:endParaRPr lang="en-US"/>
        </a:p>
      </dgm:t>
    </dgm:pt>
    <dgm:pt modelId="{D03780B0-D453-40EA-9DE7-AD4856EFA0B9}" type="sibTrans" cxnId="{DE043B7E-1979-4519-BB08-5E5B72229573}">
      <dgm:prSet/>
      <dgm:spPr/>
      <dgm:t>
        <a:bodyPr/>
        <a:lstStyle/>
        <a:p>
          <a:endParaRPr lang="en-US"/>
        </a:p>
      </dgm:t>
    </dgm:pt>
    <dgm:pt modelId="{8A1F8011-6A26-4B53-83E7-40DA8DB3E039}">
      <dgm:prSet phldrT="[Text]"/>
      <dgm:spPr>
        <a:solidFill>
          <a:schemeClr val="accent3">
            <a:lumMod val="40000"/>
            <a:lumOff val="60000"/>
            <a:alpha val="90000"/>
          </a:schemeClr>
        </a:solidFill>
        <a:ln>
          <a:solidFill>
            <a:schemeClr val="accent3">
              <a:lumMod val="40000"/>
              <a:lumOff val="60000"/>
              <a:alpha val="90000"/>
            </a:schemeClr>
          </a:solidFill>
        </a:ln>
      </dgm:spPr>
      <dgm:t>
        <a:bodyPr/>
        <a:lstStyle/>
        <a:p>
          <a:r>
            <a:rPr lang="en-US" dirty="0" smtClean="0">
              <a:solidFill>
                <a:schemeClr val="tx1"/>
              </a:solidFill>
              <a:effectLst/>
              <a:latin typeface="+mn-lt"/>
              <a:ea typeface="+mn-ea"/>
              <a:cs typeface="+mn-cs"/>
            </a:rPr>
            <a:t>Pelvic exam</a:t>
          </a:r>
          <a:endParaRPr lang="en-US" dirty="0"/>
        </a:p>
      </dgm:t>
    </dgm:pt>
    <dgm:pt modelId="{4A3B4F43-E2FE-487F-AF30-A86BD6C49D00}" type="parTrans" cxnId="{2C81F847-BA07-4F4B-89FC-51967F060B8F}">
      <dgm:prSet/>
      <dgm:spPr/>
      <dgm:t>
        <a:bodyPr/>
        <a:lstStyle/>
        <a:p>
          <a:endParaRPr lang="en-US"/>
        </a:p>
      </dgm:t>
    </dgm:pt>
    <dgm:pt modelId="{DE1B2F44-2A00-4598-8886-E7CD331E1597}" type="sibTrans" cxnId="{2C81F847-BA07-4F4B-89FC-51967F060B8F}">
      <dgm:prSet/>
      <dgm:spPr/>
      <dgm:t>
        <a:bodyPr/>
        <a:lstStyle/>
        <a:p>
          <a:endParaRPr lang="en-US"/>
        </a:p>
      </dgm:t>
    </dgm:pt>
    <dgm:pt modelId="{59663A4D-35B6-49FD-95CC-94431F950DEE}">
      <dgm:prSet/>
      <dgm:spPr>
        <a:solidFill>
          <a:schemeClr val="accent2">
            <a:lumMod val="20000"/>
            <a:lumOff val="80000"/>
          </a:schemeClr>
        </a:solidFill>
        <a:ln>
          <a:solidFill>
            <a:schemeClr val="accent2">
              <a:lumMod val="20000"/>
              <a:lumOff val="80000"/>
              <a:alpha val="90000"/>
            </a:schemeClr>
          </a:solidFill>
        </a:ln>
      </dgm:spPr>
      <dgm:t>
        <a:bodyPr/>
        <a:lstStyle/>
        <a:p>
          <a:r>
            <a:rPr lang="en-US" dirty="0" smtClean="0"/>
            <a:t>CBC with platelets</a:t>
          </a:r>
          <a:endParaRPr lang="en-US" dirty="0"/>
        </a:p>
      </dgm:t>
    </dgm:pt>
    <dgm:pt modelId="{774919AC-9798-4569-94B6-F54DCB8A1CB9}" type="parTrans" cxnId="{2E9C5E6E-7B51-4049-813E-B963F0C3EEB0}">
      <dgm:prSet/>
      <dgm:spPr/>
      <dgm:t>
        <a:bodyPr/>
        <a:lstStyle/>
        <a:p>
          <a:endParaRPr lang="en-US"/>
        </a:p>
      </dgm:t>
    </dgm:pt>
    <dgm:pt modelId="{F1144766-AE5D-4FC2-8971-74E540310044}" type="sibTrans" cxnId="{2E9C5E6E-7B51-4049-813E-B963F0C3EEB0}">
      <dgm:prSet/>
      <dgm:spPr/>
      <dgm:t>
        <a:bodyPr/>
        <a:lstStyle/>
        <a:p>
          <a:endParaRPr lang="en-US"/>
        </a:p>
      </dgm:t>
    </dgm:pt>
    <dgm:pt modelId="{2A0EC515-D34D-4E68-984E-F60578C72DEE}">
      <dgm:prSet/>
      <dgm:spPr>
        <a:solidFill>
          <a:schemeClr val="accent2">
            <a:lumMod val="20000"/>
            <a:lumOff val="80000"/>
          </a:schemeClr>
        </a:solidFill>
        <a:ln>
          <a:solidFill>
            <a:schemeClr val="accent2">
              <a:lumMod val="20000"/>
              <a:lumOff val="80000"/>
              <a:alpha val="90000"/>
            </a:schemeClr>
          </a:solidFill>
        </a:ln>
      </dgm:spPr>
      <dgm:t>
        <a:bodyPr/>
        <a:lstStyle/>
        <a:p>
          <a:r>
            <a:rPr lang="en-US" dirty="0" smtClean="0"/>
            <a:t>Blood chemistries</a:t>
          </a:r>
          <a:endParaRPr lang="en-US" dirty="0"/>
        </a:p>
      </dgm:t>
    </dgm:pt>
    <dgm:pt modelId="{15F52ED6-E863-43DA-AC49-B1188883FBA2}" type="parTrans" cxnId="{34B55BBF-1F26-48C2-8A73-EE1922119923}">
      <dgm:prSet/>
      <dgm:spPr/>
      <dgm:t>
        <a:bodyPr/>
        <a:lstStyle/>
        <a:p>
          <a:endParaRPr lang="en-US"/>
        </a:p>
      </dgm:t>
    </dgm:pt>
    <dgm:pt modelId="{23006E4A-489E-4356-A254-63DDA6CAF480}" type="sibTrans" cxnId="{34B55BBF-1F26-48C2-8A73-EE1922119923}">
      <dgm:prSet/>
      <dgm:spPr/>
      <dgm:t>
        <a:bodyPr/>
        <a:lstStyle/>
        <a:p>
          <a:endParaRPr lang="en-US"/>
        </a:p>
      </dgm:t>
    </dgm:pt>
    <dgm:pt modelId="{52D2A7DF-68EE-42ED-81D1-C71E7E89470F}">
      <dgm:prSet/>
      <dgm:spPr>
        <a:solidFill>
          <a:schemeClr val="accent2">
            <a:lumMod val="20000"/>
            <a:lumOff val="80000"/>
          </a:schemeClr>
        </a:solidFill>
        <a:ln>
          <a:solidFill>
            <a:schemeClr val="accent2">
              <a:lumMod val="20000"/>
              <a:lumOff val="80000"/>
              <a:alpha val="90000"/>
            </a:schemeClr>
          </a:solidFill>
        </a:ln>
      </dgm:spPr>
      <dgm:t>
        <a:bodyPr/>
        <a:lstStyle/>
        <a:p>
          <a:r>
            <a:rPr lang="en-US" dirty="0" smtClean="0"/>
            <a:t>Plasma storage</a:t>
          </a:r>
          <a:endParaRPr lang="en-US" dirty="0"/>
        </a:p>
      </dgm:t>
    </dgm:pt>
    <dgm:pt modelId="{EAA8D369-C215-4997-8734-2024FABFAB6F}" type="parTrans" cxnId="{5C4F7B8F-545D-4399-992D-4C8B6D0DAF3C}">
      <dgm:prSet/>
      <dgm:spPr/>
      <dgm:t>
        <a:bodyPr/>
        <a:lstStyle/>
        <a:p>
          <a:endParaRPr lang="en-US"/>
        </a:p>
      </dgm:t>
    </dgm:pt>
    <dgm:pt modelId="{3CF9DC64-B17A-4B6C-A997-57DBCE703DF8}" type="sibTrans" cxnId="{5C4F7B8F-545D-4399-992D-4C8B6D0DAF3C}">
      <dgm:prSet/>
      <dgm:spPr/>
      <dgm:t>
        <a:bodyPr/>
        <a:lstStyle/>
        <a:p>
          <a:endParaRPr lang="en-US"/>
        </a:p>
      </dgm:t>
    </dgm:pt>
    <dgm:pt modelId="{770DF27F-87BC-47F7-AAEF-8A6B94CDEDF8}">
      <dgm:prSet/>
      <dgm:spPr>
        <a:solidFill>
          <a:schemeClr val="accent3">
            <a:lumMod val="40000"/>
            <a:lumOff val="60000"/>
            <a:alpha val="90000"/>
          </a:schemeClr>
        </a:solidFill>
        <a:ln>
          <a:solidFill>
            <a:schemeClr val="accent3">
              <a:lumMod val="40000"/>
              <a:lumOff val="60000"/>
              <a:alpha val="90000"/>
            </a:schemeClr>
          </a:solidFill>
        </a:ln>
      </dgm:spPr>
      <dgm:t>
        <a:bodyPr/>
        <a:lstStyle/>
        <a:p>
          <a:r>
            <a:rPr lang="en-US" dirty="0" smtClean="0">
              <a:solidFill>
                <a:schemeClr val="tx1"/>
              </a:solidFill>
              <a:effectLst/>
              <a:latin typeface="+mn-lt"/>
              <a:ea typeface="+mn-ea"/>
              <a:cs typeface="+mn-cs"/>
            </a:rPr>
            <a:t>NAAT for GC/CT</a:t>
          </a:r>
        </a:p>
      </dgm:t>
    </dgm:pt>
    <dgm:pt modelId="{F7465ACF-9C6A-4CA8-B0F7-2570A171B875}" type="parTrans" cxnId="{5BF36AC8-F59B-41C3-AEAD-6A294410ED34}">
      <dgm:prSet/>
      <dgm:spPr/>
      <dgm:t>
        <a:bodyPr/>
        <a:lstStyle/>
        <a:p>
          <a:endParaRPr lang="en-US"/>
        </a:p>
      </dgm:t>
    </dgm:pt>
    <dgm:pt modelId="{D1C3C138-EE48-4AE5-97DC-84B350D3BF6B}" type="sibTrans" cxnId="{5BF36AC8-F59B-41C3-AEAD-6A294410ED34}">
      <dgm:prSet/>
      <dgm:spPr/>
      <dgm:t>
        <a:bodyPr/>
        <a:lstStyle/>
        <a:p>
          <a:endParaRPr lang="en-US"/>
        </a:p>
      </dgm:t>
    </dgm:pt>
    <dgm:pt modelId="{E91BBB5E-2885-41C6-8B1A-D71E23553F7F}">
      <dgm:prSet phldrT="[Text]"/>
      <dgm:spPr>
        <a:solidFill>
          <a:schemeClr val="accent3">
            <a:lumMod val="40000"/>
            <a:lumOff val="60000"/>
            <a:alpha val="90000"/>
          </a:schemeClr>
        </a:solidFill>
        <a:ln>
          <a:solidFill>
            <a:schemeClr val="accent3">
              <a:lumMod val="40000"/>
              <a:lumOff val="60000"/>
              <a:alpha val="90000"/>
            </a:schemeClr>
          </a:solidFill>
        </a:ln>
      </dgm:spPr>
      <dgm:t>
        <a:bodyPr/>
        <a:lstStyle/>
        <a:p>
          <a:r>
            <a:rPr lang="en-US" dirty="0" smtClean="0">
              <a:solidFill>
                <a:schemeClr val="tx1"/>
              </a:solidFill>
              <a:effectLst/>
              <a:latin typeface="+mn-lt"/>
              <a:ea typeface="+mn-ea"/>
              <a:cs typeface="+mn-cs"/>
            </a:rPr>
            <a:t>Pelvic samples (Trich, pH, gram stain, endocervical swab) </a:t>
          </a:r>
          <a:endParaRPr lang="en-US" dirty="0"/>
        </a:p>
      </dgm:t>
    </dgm:pt>
    <dgm:pt modelId="{2C4E8284-6225-4822-84F9-8E6FB7C2FFE6}" type="parTrans" cxnId="{10086882-1202-4750-9871-3B0F53C49ECD}">
      <dgm:prSet/>
      <dgm:spPr/>
      <dgm:t>
        <a:bodyPr/>
        <a:lstStyle/>
        <a:p>
          <a:endParaRPr lang="en-US"/>
        </a:p>
      </dgm:t>
    </dgm:pt>
    <dgm:pt modelId="{E8185064-3C9E-4ECE-8089-029C6F8AAA83}" type="sibTrans" cxnId="{10086882-1202-4750-9871-3B0F53C49ECD}">
      <dgm:prSet/>
      <dgm:spPr/>
      <dgm:t>
        <a:bodyPr/>
        <a:lstStyle/>
        <a:p>
          <a:endParaRPr lang="en-US"/>
        </a:p>
      </dgm:t>
    </dgm:pt>
    <dgm:pt modelId="{88FD5498-E260-4955-9A48-212F69FBFF3C}" type="pres">
      <dgm:prSet presAssocID="{4579C414-2A0E-42BD-96E3-134A5D13A6AE}" presName="Name0" presStyleCnt="0">
        <dgm:presLayoutVars>
          <dgm:dir/>
          <dgm:animLvl val="lvl"/>
          <dgm:resizeHandles/>
        </dgm:presLayoutVars>
      </dgm:prSet>
      <dgm:spPr/>
      <dgm:t>
        <a:bodyPr/>
        <a:lstStyle/>
        <a:p>
          <a:endParaRPr lang="en-US"/>
        </a:p>
      </dgm:t>
    </dgm:pt>
    <dgm:pt modelId="{94104BF7-CECD-4C71-A186-10910040AFEB}" type="pres">
      <dgm:prSet presAssocID="{BBD739FB-B912-4EF8-82E4-97403F3E3A6E}" presName="linNode" presStyleCnt="0"/>
      <dgm:spPr/>
    </dgm:pt>
    <dgm:pt modelId="{ADE5506F-5942-4891-B5D6-FDAE65FB3EFB}" type="pres">
      <dgm:prSet presAssocID="{BBD739FB-B912-4EF8-82E4-97403F3E3A6E}" presName="parentShp" presStyleLbl="node1" presStyleIdx="0" presStyleCnt="2">
        <dgm:presLayoutVars>
          <dgm:bulletEnabled val="1"/>
        </dgm:presLayoutVars>
      </dgm:prSet>
      <dgm:spPr/>
      <dgm:t>
        <a:bodyPr/>
        <a:lstStyle/>
        <a:p>
          <a:endParaRPr lang="en-US"/>
        </a:p>
      </dgm:t>
    </dgm:pt>
    <dgm:pt modelId="{EE096CA2-7376-45A3-9CB7-5D0FDF16D921}" type="pres">
      <dgm:prSet presAssocID="{BBD739FB-B912-4EF8-82E4-97403F3E3A6E}" presName="childShp" presStyleLbl="bgAccFollowNode1" presStyleIdx="0" presStyleCnt="2">
        <dgm:presLayoutVars>
          <dgm:bulletEnabled val="1"/>
        </dgm:presLayoutVars>
      </dgm:prSet>
      <dgm:spPr/>
      <dgm:t>
        <a:bodyPr/>
        <a:lstStyle/>
        <a:p>
          <a:endParaRPr lang="en-US"/>
        </a:p>
      </dgm:t>
    </dgm:pt>
    <dgm:pt modelId="{A509D478-5FEE-41D8-8BC0-147B5E1E70D9}" type="pres">
      <dgm:prSet presAssocID="{CA0404DE-BCB8-4D52-BE08-0D98D7EEBC81}" presName="spacing" presStyleCnt="0"/>
      <dgm:spPr/>
    </dgm:pt>
    <dgm:pt modelId="{A81178CA-6B78-4B92-B855-C50AE0CFA5DC}" type="pres">
      <dgm:prSet presAssocID="{1FE49E4D-1A06-426E-A34B-D74D255E670C}" presName="linNode" presStyleCnt="0"/>
      <dgm:spPr/>
    </dgm:pt>
    <dgm:pt modelId="{6EE5AFE9-3779-49F8-BB4D-EFF370D86328}" type="pres">
      <dgm:prSet presAssocID="{1FE49E4D-1A06-426E-A34B-D74D255E670C}" presName="parentShp" presStyleLbl="node1" presStyleIdx="1" presStyleCnt="2">
        <dgm:presLayoutVars>
          <dgm:bulletEnabled val="1"/>
        </dgm:presLayoutVars>
      </dgm:prSet>
      <dgm:spPr/>
      <dgm:t>
        <a:bodyPr/>
        <a:lstStyle/>
        <a:p>
          <a:endParaRPr lang="en-US"/>
        </a:p>
      </dgm:t>
    </dgm:pt>
    <dgm:pt modelId="{EBDE7A4F-CE4F-43D8-BD5A-F814363149C5}" type="pres">
      <dgm:prSet presAssocID="{1FE49E4D-1A06-426E-A34B-D74D255E670C}" presName="childShp" presStyleLbl="bgAccFollowNode1" presStyleIdx="1" presStyleCnt="2">
        <dgm:presLayoutVars>
          <dgm:bulletEnabled val="1"/>
        </dgm:presLayoutVars>
      </dgm:prSet>
      <dgm:spPr/>
      <dgm:t>
        <a:bodyPr/>
        <a:lstStyle/>
        <a:p>
          <a:endParaRPr lang="en-US"/>
        </a:p>
      </dgm:t>
    </dgm:pt>
  </dgm:ptLst>
  <dgm:cxnLst>
    <dgm:cxn modelId="{271A9577-3EC9-45F6-86B2-13D991F82A6F}" type="presOf" srcId="{4579C414-2A0E-42BD-96E3-134A5D13A6AE}" destId="{88FD5498-E260-4955-9A48-212F69FBFF3C}" srcOrd="0" destOrd="0" presId="urn:microsoft.com/office/officeart/2005/8/layout/vList6"/>
    <dgm:cxn modelId="{2E86AC5F-E553-47A5-9CCB-7ECB3D090433}" srcId="{4579C414-2A0E-42BD-96E3-134A5D13A6AE}" destId="{BBD739FB-B912-4EF8-82E4-97403F3E3A6E}" srcOrd="0" destOrd="0" parTransId="{1526502A-F446-44DE-AB46-E2CE8CD7D64C}" sibTransId="{CA0404DE-BCB8-4D52-BE08-0D98D7EEBC81}"/>
    <dgm:cxn modelId="{4FE20F40-3E40-414F-A9B9-687CD6BB6586}" type="presOf" srcId="{BBD739FB-B912-4EF8-82E4-97403F3E3A6E}" destId="{ADE5506F-5942-4891-B5D6-FDAE65FB3EFB}" srcOrd="0" destOrd="0" presId="urn:microsoft.com/office/officeart/2005/8/layout/vList6"/>
    <dgm:cxn modelId="{2E9C5E6E-7B51-4049-813E-B963F0C3EEB0}" srcId="{BBD739FB-B912-4EF8-82E4-97403F3E3A6E}" destId="{59663A4D-35B6-49FD-95CC-94431F950DEE}" srcOrd="1" destOrd="0" parTransId="{774919AC-9798-4569-94B6-F54DCB8A1CB9}" sibTransId="{F1144766-AE5D-4FC2-8971-74E540310044}"/>
    <dgm:cxn modelId="{5F465F4B-DFF0-44CC-8BAF-4A5A6872F394}" srcId="{4579C414-2A0E-42BD-96E3-134A5D13A6AE}" destId="{1FE49E4D-1A06-426E-A34B-D74D255E670C}" srcOrd="1" destOrd="0" parTransId="{08210155-654B-4F73-B741-4C995AD32AC2}" sibTransId="{4CC50876-60AE-42D1-BE2B-D8E3BC07D6EF}"/>
    <dgm:cxn modelId="{4DB82C6B-322A-45AC-90F0-255A3950FDD5}" srcId="{BBD739FB-B912-4EF8-82E4-97403F3E3A6E}" destId="{82EFEC9C-97CD-4A9B-AA91-2435D7046D53}" srcOrd="0" destOrd="0" parTransId="{8686FA14-CA8E-4DE4-BA5B-953621C6EF3A}" sibTransId="{DD5F288C-9F7B-4D21-BD86-31795259DD17}"/>
    <dgm:cxn modelId="{DE043B7E-1979-4519-BB08-5E5B72229573}" srcId="{1FE49E4D-1A06-426E-A34B-D74D255E670C}" destId="{48DD410B-9C36-4AD6-ACE1-2539F7CD4A56}" srcOrd="0" destOrd="0" parTransId="{99087B32-D42E-43E5-8903-399435E0542D}" sibTransId="{D03780B0-D453-40EA-9DE7-AD4856EFA0B9}"/>
    <dgm:cxn modelId="{BAB2B347-53D5-4A13-B689-9F6705A7CD5D}" type="presOf" srcId="{48DD410B-9C36-4AD6-ACE1-2539F7CD4A56}" destId="{EBDE7A4F-CE4F-43D8-BD5A-F814363149C5}" srcOrd="0" destOrd="0" presId="urn:microsoft.com/office/officeart/2005/8/layout/vList6"/>
    <dgm:cxn modelId="{01D9FE85-28D2-4ED9-B587-D0DCBA3172B3}" type="presOf" srcId="{E91BBB5E-2885-41C6-8B1A-D71E23553F7F}" destId="{EBDE7A4F-CE4F-43D8-BD5A-F814363149C5}" srcOrd="0" destOrd="2" presId="urn:microsoft.com/office/officeart/2005/8/layout/vList6"/>
    <dgm:cxn modelId="{34B55BBF-1F26-48C2-8A73-EE1922119923}" srcId="{BBD739FB-B912-4EF8-82E4-97403F3E3A6E}" destId="{2A0EC515-D34D-4E68-984E-F60578C72DEE}" srcOrd="2" destOrd="0" parTransId="{15F52ED6-E863-43DA-AC49-B1188883FBA2}" sibTransId="{23006E4A-489E-4356-A254-63DDA6CAF480}"/>
    <dgm:cxn modelId="{215EA3E7-CA94-40DF-8D00-2552535EF8A9}" type="presOf" srcId="{8A1F8011-6A26-4B53-83E7-40DA8DB3E039}" destId="{EBDE7A4F-CE4F-43D8-BD5A-F814363149C5}" srcOrd="0" destOrd="1" presId="urn:microsoft.com/office/officeart/2005/8/layout/vList6"/>
    <dgm:cxn modelId="{5BF36AC8-F59B-41C3-AEAD-6A294410ED34}" srcId="{1FE49E4D-1A06-426E-A34B-D74D255E670C}" destId="{770DF27F-87BC-47F7-AAEF-8A6B94CDEDF8}" srcOrd="3" destOrd="0" parTransId="{F7465ACF-9C6A-4CA8-B0F7-2570A171B875}" sibTransId="{D1C3C138-EE48-4AE5-97DC-84B350D3BF6B}"/>
    <dgm:cxn modelId="{E4358C95-2B65-4B12-9D27-49B267431AD8}" type="presOf" srcId="{770DF27F-87BC-47F7-AAEF-8A6B94CDEDF8}" destId="{EBDE7A4F-CE4F-43D8-BD5A-F814363149C5}" srcOrd="0" destOrd="3" presId="urn:microsoft.com/office/officeart/2005/8/layout/vList6"/>
    <dgm:cxn modelId="{1E9EFA2D-DCF5-4128-A446-2FC5227E06C8}" type="presOf" srcId="{52D2A7DF-68EE-42ED-81D1-C71E7E89470F}" destId="{EE096CA2-7376-45A3-9CB7-5D0FDF16D921}" srcOrd="0" destOrd="3" presId="urn:microsoft.com/office/officeart/2005/8/layout/vList6"/>
    <dgm:cxn modelId="{1B8CB632-24F6-4755-B6D6-6A4C97C402EF}" type="presOf" srcId="{59663A4D-35B6-49FD-95CC-94431F950DEE}" destId="{EE096CA2-7376-45A3-9CB7-5D0FDF16D921}" srcOrd="0" destOrd="1" presId="urn:microsoft.com/office/officeart/2005/8/layout/vList6"/>
    <dgm:cxn modelId="{2B8044D6-384A-442F-8CC4-78099C776EFD}" type="presOf" srcId="{1FE49E4D-1A06-426E-A34B-D74D255E670C}" destId="{6EE5AFE9-3779-49F8-BB4D-EFF370D86328}" srcOrd="0" destOrd="0" presId="urn:microsoft.com/office/officeart/2005/8/layout/vList6"/>
    <dgm:cxn modelId="{D729E2C1-F70E-45CC-8BE5-AECEFDE7FF59}" type="presOf" srcId="{82EFEC9C-97CD-4A9B-AA91-2435D7046D53}" destId="{EE096CA2-7376-45A3-9CB7-5D0FDF16D921}" srcOrd="0" destOrd="0" presId="urn:microsoft.com/office/officeart/2005/8/layout/vList6"/>
    <dgm:cxn modelId="{CF2E8535-10CD-4DA4-9F65-D2FE743065E9}" type="presOf" srcId="{2A0EC515-D34D-4E68-984E-F60578C72DEE}" destId="{EE096CA2-7376-45A3-9CB7-5D0FDF16D921}" srcOrd="0" destOrd="2" presId="urn:microsoft.com/office/officeart/2005/8/layout/vList6"/>
    <dgm:cxn modelId="{5C4F7B8F-545D-4399-992D-4C8B6D0DAF3C}" srcId="{BBD739FB-B912-4EF8-82E4-97403F3E3A6E}" destId="{52D2A7DF-68EE-42ED-81D1-C71E7E89470F}" srcOrd="3" destOrd="0" parTransId="{EAA8D369-C215-4997-8734-2024FABFAB6F}" sibTransId="{3CF9DC64-B17A-4B6C-A997-57DBCE703DF8}"/>
    <dgm:cxn modelId="{2C81F847-BA07-4F4B-89FC-51967F060B8F}" srcId="{1FE49E4D-1A06-426E-A34B-D74D255E670C}" destId="{8A1F8011-6A26-4B53-83E7-40DA8DB3E039}" srcOrd="1" destOrd="0" parTransId="{4A3B4F43-E2FE-487F-AF30-A86BD6C49D00}" sibTransId="{DE1B2F44-2A00-4598-8886-E7CD331E1597}"/>
    <dgm:cxn modelId="{10086882-1202-4750-9871-3B0F53C49ECD}" srcId="{1FE49E4D-1A06-426E-A34B-D74D255E670C}" destId="{E91BBB5E-2885-41C6-8B1A-D71E23553F7F}" srcOrd="2" destOrd="0" parTransId="{2C4E8284-6225-4822-84F9-8E6FB7C2FFE6}" sibTransId="{E8185064-3C9E-4ECE-8089-029C6F8AAA83}"/>
    <dgm:cxn modelId="{5BEE3BCD-2EC7-448A-B14F-891C6F653E62}" type="presParOf" srcId="{88FD5498-E260-4955-9A48-212F69FBFF3C}" destId="{94104BF7-CECD-4C71-A186-10910040AFEB}" srcOrd="0" destOrd="0" presId="urn:microsoft.com/office/officeart/2005/8/layout/vList6"/>
    <dgm:cxn modelId="{86E17BF9-1BC3-4A8B-BD73-7DFE21477623}" type="presParOf" srcId="{94104BF7-CECD-4C71-A186-10910040AFEB}" destId="{ADE5506F-5942-4891-B5D6-FDAE65FB3EFB}" srcOrd="0" destOrd="0" presId="urn:microsoft.com/office/officeart/2005/8/layout/vList6"/>
    <dgm:cxn modelId="{8607636E-BC93-4AB6-8EFC-022B67408D53}" type="presParOf" srcId="{94104BF7-CECD-4C71-A186-10910040AFEB}" destId="{EE096CA2-7376-45A3-9CB7-5D0FDF16D921}" srcOrd="1" destOrd="0" presId="urn:microsoft.com/office/officeart/2005/8/layout/vList6"/>
    <dgm:cxn modelId="{131871C7-5AFF-4E62-8CD6-F042F209BCA6}" type="presParOf" srcId="{88FD5498-E260-4955-9A48-212F69FBFF3C}" destId="{A509D478-5FEE-41D8-8BC0-147B5E1E70D9}" srcOrd="1" destOrd="0" presId="urn:microsoft.com/office/officeart/2005/8/layout/vList6"/>
    <dgm:cxn modelId="{F8F52BDC-119E-4226-A20F-D1635B3C2F95}" type="presParOf" srcId="{88FD5498-E260-4955-9A48-212F69FBFF3C}" destId="{A81178CA-6B78-4B92-B855-C50AE0CFA5DC}" srcOrd="2" destOrd="0" presId="urn:microsoft.com/office/officeart/2005/8/layout/vList6"/>
    <dgm:cxn modelId="{47914119-AF50-4E6B-B4CC-C7A9097BF45A}" type="presParOf" srcId="{A81178CA-6B78-4B92-B855-C50AE0CFA5DC}" destId="{6EE5AFE9-3779-49F8-BB4D-EFF370D86328}" srcOrd="0" destOrd="0" presId="urn:microsoft.com/office/officeart/2005/8/layout/vList6"/>
    <dgm:cxn modelId="{C5CCE74C-77C4-4D2A-BB1B-151EF2EECBE4}" type="presParOf" srcId="{A81178CA-6B78-4B92-B855-C50AE0CFA5DC}" destId="{EBDE7A4F-CE4F-43D8-BD5A-F814363149C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E0DB62-B18F-4159-B01E-0AD6C9B4A4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D5C2E58-B68C-4B9F-90A1-A48B8D61CF29}">
      <dgm:prSet phldrT="[Text]"/>
      <dgm:spPr/>
      <dgm:t>
        <a:bodyPr/>
        <a:lstStyle/>
        <a:p>
          <a:r>
            <a:rPr lang="en-US" b="1" dirty="0" smtClean="0"/>
            <a:t>Make up at next visit (sched. or interim)</a:t>
          </a:r>
          <a:endParaRPr lang="en-US" dirty="0"/>
        </a:p>
      </dgm:t>
    </dgm:pt>
    <dgm:pt modelId="{5FA8164A-1C1A-47C1-A087-0A822569CD37}" type="parTrans" cxnId="{42F81D53-2953-4930-B1FC-80C418829927}">
      <dgm:prSet/>
      <dgm:spPr/>
      <dgm:t>
        <a:bodyPr/>
        <a:lstStyle/>
        <a:p>
          <a:endParaRPr lang="en-US"/>
        </a:p>
      </dgm:t>
    </dgm:pt>
    <dgm:pt modelId="{5C38CA0C-88CD-4C4A-9740-BE1293205528}" type="sibTrans" cxnId="{42F81D53-2953-4930-B1FC-80C418829927}">
      <dgm:prSet/>
      <dgm:spPr/>
      <dgm:t>
        <a:bodyPr/>
        <a:lstStyle/>
        <a:p>
          <a:endParaRPr lang="en-US"/>
        </a:p>
      </dgm:t>
    </dgm:pt>
    <dgm:pt modelId="{A4357347-4DF1-4966-967F-BB02D4EB8475}" type="pres">
      <dgm:prSet presAssocID="{1CE0DB62-B18F-4159-B01E-0AD6C9B4A4A5}" presName="Name0" presStyleCnt="0">
        <dgm:presLayoutVars>
          <dgm:dir/>
          <dgm:animLvl val="lvl"/>
          <dgm:resizeHandles val="exact"/>
        </dgm:presLayoutVars>
      </dgm:prSet>
      <dgm:spPr/>
      <dgm:t>
        <a:bodyPr/>
        <a:lstStyle/>
        <a:p>
          <a:endParaRPr lang="en-US"/>
        </a:p>
      </dgm:t>
    </dgm:pt>
    <dgm:pt modelId="{A858892C-D7B3-4456-B6D2-AB9C93C62398}" type="pres">
      <dgm:prSet presAssocID="{0D5C2E58-B68C-4B9F-90A1-A48B8D61CF29}" presName="composite" presStyleCnt="0"/>
      <dgm:spPr/>
    </dgm:pt>
    <dgm:pt modelId="{2BE4E6BF-03E4-4996-943E-0593C382B902}" type="pres">
      <dgm:prSet presAssocID="{0D5C2E58-B68C-4B9F-90A1-A48B8D61CF29}" presName="parTx" presStyleLbl="alignNode1" presStyleIdx="0" presStyleCnt="1" custLinFactNeighborY="-54000">
        <dgm:presLayoutVars>
          <dgm:chMax val="0"/>
          <dgm:chPref val="0"/>
          <dgm:bulletEnabled val="1"/>
        </dgm:presLayoutVars>
      </dgm:prSet>
      <dgm:spPr/>
      <dgm:t>
        <a:bodyPr/>
        <a:lstStyle/>
        <a:p>
          <a:endParaRPr lang="en-US"/>
        </a:p>
      </dgm:t>
    </dgm:pt>
    <dgm:pt modelId="{EC8071FB-39C6-4A3D-AA17-4B97286A5E5B}" type="pres">
      <dgm:prSet presAssocID="{0D5C2E58-B68C-4B9F-90A1-A48B8D61CF29}" presName="desTx" presStyleLbl="alignAccFollowNode1" presStyleIdx="0" presStyleCnt="1" custScaleY="184978" custLinFactNeighborX="2703" custLinFactNeighborY="1180">
        <dgm:presLayoutVars>
          <dgm:bulletEnabled val="1"/>
        </dgm:presLayoutVars>
      </dgm:prSet>
      <dgm:spPr/>
      <dgm:t>
        <a:bodyPr/>
        <a:lstStyle/>
        <a:p>
          <a:endParaRPr lang="en-US"/>
        </a:p>
      </dgm:t>
    </dgm:pt>
  </dgm:ptLst>
  <dgm:cxnLst>
    <dgm:cxn modelId="{8334D297-1637-4646-B261-9E58B0BAF43F}" type="presOf" srcId="{0D5C2E58-B68C-4B9F-90A1-A48B8D61CF29}" destId="{2BE4E6BF-03E4-4996-943E-0593C382B902}" srcOrd="0" destOrd="0" presId="urn:microsoft.com/office/officeart/2005/8/layout/hList1"/>
    <dgm:cxn modelId="{D3DA7E92-218B-4D30-A2B4-16A57258AEBE}" type="presOf" srcId="{1CE0DB62-B18F-4159-B01E-0AD6C9B4A4A5}" destId="{A4357347-4DF1-4966-967F-BB02D4EB8475}" srcOrd="0" destOrd="0" presId="urn:microsoft.com/office/officeart/2005/8/layout/hList1"/>
    <dgm:cxn modelId="{42F81D53-2953-4930-B1FC-80C418829927}" srcId="{1CE0DB62-B18F-4159-B01E-0AD6C9B4A4A5}" destId="{0D5C2E58-B68C-4B9F-90A1-A48B8D61CF29}" srcOrd="0" destOrd="0" parTransId="{5FA8164A-1C1A-47C1-A087-0A822569CD37}" sibTransId="{5C38CA0C-88CD-4C4A-9740-BE1293205528}"/>
    <dgm:cxn modelId="{09E012CB-6F7D-4E25-908F-EBA69E183686}" type="presParOf" srcId="{A4357347-4DF1-4966-967F-BB02D4EB8475}" destId="{A858892C-D7B3-4456-B6D2-AB9C93C62398}" srcOrd="0" destOrd="0" presId="urn:microsoft.com/office/officeart/2005/8/layout/hList1"/>
    <dgm:cxn modelId="{1A43D596-430D-4F4E-B211-B05135FE9E6A}" type="presParOf" srcId="{A858892C-D7B3-4456-B6D2-AB9C93C62398}" destId="{2BE4E6BF-03E4-4996-943E-0593C382B902}" srcOrd="0" destOrd="0" presId="urn:microsoft.com/office/officeart/2005/8/layout/hList1"/>
    <dgm:cxn modelId="{47E48703-1E31-487C-BBBC-A9B3B8F5E957}" type="presParOf" srcId="{A858892C-D7B3-4456-B6D2-AB9C93C62398}" destId="{EC8071FB-39C6-4A3D-AA17-4B97286A5E5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96CA2-7376-45A3-9CB7-5D0FDF16D921}">
      <dsp:nvSpPr>
        <dsp:cNvPr id="0" name=""/>
        <dsp:cNvSpPr/>
      </dsp:nvSpPr>
      <dsp:spPr>
        <a:xfrm>
          <a:off x="2621279" y="552"/>
          <a:ext cx="3931920" cy="2154694"/>
        </a:xfrm>
        <a:prstGeom prst="rightArrow">
          <a:avLst>
            <a:gd name="adj1" fmla="val 75000"/>
            <a:gd name="adj2" fmla="val 50000"/>
          </a:avLst>
        </a:prstGeom>
        <a:solidFill>
          <a:schemeClr val="accent2">
            <a:lumMod val="20000"/>
            <a:lumOff val="8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Physical exam</a:t>
          </a:r>
          <a:endParaRPr lang="en-US" sz="1800" kern="1200" dirty="0"/>
        </a:p>
        <a:p>
          <a:pPr marL="171450" lvl="1" indent="-171450" algn="l" defTabSz="800100">
            <a:lnSpc>
              <a:spcPct val="90000"/>
            </a:lnSpc>
            <a:spcBef>
              <a:spcPct val="0"/>
            </a:spcBef>
            <a:spcAft>
              <a:spcPct val="15000"/>
            </a:spcAft>
            <a:buChar char="••"/>
          </a:pPr>
          <a:r>
            <a:rPr lang="en-US" sz="1800" kern="1200" dirty="0" smtClean="0"/>
            <a:t>CBC with platelets</a:t>
          </a:r>
          <a:endParaRPr lang="en-US" sz="1800" kern="1200" dirty="0"/>
        </a:p>
        <a:p>
          <a:pPr marL="171450" lvl="1" indent="-171450" algn="l" defTabSz="800100">
            <a:lnSpc>
              <a:spcPct val="90000"/>
            </a:lnSpc>
            <a:spcBef>
              <a:spcPct val="0"/>
            </a:spcBef>
            <a:spcAft>
              <a:spcPct val="15000"/>
            </a:spcAft>
            <a:buChar char="••"/>
          </a:pPr>
          <a:r>
            <a:rPr lang="en-US" sz="1800" kern="1200" dirty="0" smtClean="0"/>
            <a:t>Blood chemistries</a:t>
          </a:r>
          <a:endParaRPr lang="en-US" sz="1800" kern="1200" dirty="0"/>
        </a:p>
        <a:p>
          <a:pPr marL="171450" lvl="1" indent="-171450" algn="l" defTabSz="800100">
            <a:lnSpc>
              <a:spcPct val="90000"/>
            </a:lnSpc>
            <a:spcBef>
              <a:spcPct val="0"/>
            </a:spcBef>
            <a:spcAft>
              <a:spcPct val="15000"/>
            </a:spcAft>
            <a:buChar char="••"/>
          </a:pPr>
          <a:r>
            <a:rPr lang="en-US" sz="1800" kern="1200" dirty="0" smtClean="0"/>
            <a:t>Plasma storage</a:t>
          </a:r>
          <a:endParaRPr lang="en-US" sz="1800" kern="1200" dirty="0"/>
        </a:p>
      </dsp:txBody>
      <dsp:txXfrm>
        <a:off x="2621279" y="269889"/>
        <a:ext cx="3123910" cy="1616020"/>
      </dsp:txXfrm>
    </dsp:sp>
    <dsp:sp modelId="{ADE5506F-5942-4891-B5D6-FDAE65FB3EFB}">
      <dsp:nvSpPr>
        <dsp:cNvPr id="0" name=""/>
        <dsp:cNvSpPr/>
      </dsp:nvSpPr>
      <dsp:spPr>
        <a:xfrm>
          <a:off x="0" y="552"/>
          <a:ext cx="2621280" cy="215469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Missed Quarterly:</a:t>
          </a:r>
          <a:endParaRPr lang="en-US" sz="3900" kern="1200" dirty="0"/>
        </a:p>
      </dsp:txBody>
      <dsp:txXfrm>
        <a:off x="105183" y="105735"/>
        <a:ext cx="2410914" cy="1944328"/>
      </dsp:txXfrm>
    </dsp:sp>
    <dsp:sp modelId="{EBDE7A4F-CE4F-43D8-BD5A-F814363149C5}">
      <dsp:nvSpPr>
        <dsp:cNvPr id="0" name=""/>
        <dsp:cNvSpPr/>
      </dsp:nvSpPr>
      <dsp:spPr>
        <a:xfrm>
          <a:off x="2621279" y="2370716"/>
          <a:ext cx="3931920" cy="2154694"/>
        </a:xfrm>
        <a:prstGeom prst="rightArrow">
          <a:avLst>
            <a:gd name="adj1" fmla="val 75000"/>
            <a:gd name="adj2" fmla="val 50000"/>
          </a:avLst>
        </a:prstGeom>
        <a:solidFill>
          <a:schemeClr val="accent3">
            <a:lumMod val="40000"/>
            <a:lumOff val="6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[Quarterly Procedures]</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effectLst/>
              <a:latin typeface="+mn-lt"/>
              <a:ea typeface="+mn-ea"/>
              <a:cs typeface="+mn-cs"/>
            </a:rPr>
            <a:t>Pelvic exam</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effectLst/>
              <a:latin typeface="+mn-lt"/>
              <a:ea typeface="+mn-ea"/>
              <a:cs typeface="+mn-cs"/>
            </a:rPr>
            <a:t>Pelvic samples (Trich, pH, gram stain, endocervical swab) </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effectLst/>
              <a:latin typeface="+mn-lt"/>
              <a:ea typeface="+mn-ea"/>
              <a:cs typeface="+mn-cs"/>
            </a:rPr>
            <a:t>NAAT for GC/CT</a:t>
          </a:r>
        </a:p>
      </dsp:txBody>
      <dsp:txXfrm>
        <a:off x="2621279" y="2640053"/>
        <a:ext cx="3123910" cy="1616020"/>
      </dsp:txXfrm>
    </dsp:sp>
    <dsp:sp modelId="{6EE5AFE9-3779-49F8-BB4D-EFF370D86328}">
      <dsp:nvSpPr>
        <dsp:cNvPr id="0" name=""/>
        <dsp:cNvSpPr/>
      </dsp:nvSpPr>
      <dsp:spPr>
        <a:xfrm>
          <a:off x="0" y="2370716"/>
          <a:ext cx="2621280" cy="2154694"/>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Missed Semi-Annual:</a:t>
          </a:r>
          <a:endParaRPr lang="en-US" sz="3900" kern="1200" dirty="0"/>
        </a:p>
      </dsp:txBody>
      <dsp:txXfrm>
        <a:off x="105183" y="2475899"/>
        <a:ext cx="2410914" cy="1944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4E6BF-03E4-4996-943E-0593C382B902}">
      <dsp:nvSpPr>
        <dsp:cNvPr id="0" name=""/>
        <dsp:cNvSpPr/>
      </dsp:nvSpPr>
      <dsp:spPr>
        <a:xfrm>
          <a:off x="0" y="241963"/>
          <a:ext cx="2286000" cy="6545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Make up at next visit (sched. or interim)</a:t>
          </a:r>
          <a:endParaRPr lang="en-US" sz="1800" kern="1200" dirty="0"/>
        </a:p>
      </dsp:txBody>
      <dsp:txXfrm>
        <a:off x="0" y="241963"/>
        <a:ext cx="2286000" cy="654525"/>
      </dsp:txXfrm>
    </dsp:sp>
    <dsp:sp modelId="{EC8071FB-39C6-4A3D-AA17-4B97286A5E5B}">
      <dsp:nvSpPr>
        <dsp:cNvPr id="0" name=""/>
        <dsp:cNvSpPr/>
      </dsp:nvSpPr>
      <dsp:spPr>
        <a:xfrm>
          <a:off x="0" y="923359"/>
          <a:ext cx="2286000" cy="14623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7D9A879-DC38-4849-A4E3-4192A42720F0}" type="datetimeFigureOut">
              <a:rPr lang="en-US" smtClean="0"/>
              <a:pPr/>
              <a:t>1/2/2013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4A43B6-A606-4ECE-A07A-4E5EF64797A8}" type="slidenum">
              <a:rPr lang="en-US" smtClean="0"/>
              <a:pPr/>
              <a:t>‹#›</a:t>
            </a:fld>
            <a:endParaRPr lang="en-US" dirty="0"/>
          </a:p>
        </p:txBody>
      </p:sp>
    </p:spTree>
    <p:extLst>
      <p:ext uri="{BB962C8B-B14F-4D97-AF65-F5344CB8AC3E}">
        <p14:creationId xmlns:p14="http://schemas.microsoft.com/office/powerpoint/2010/main" val="366010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2EA680-CC7A-45E5-ACE4-37C4BD1A3771}" type="datetimeFigureOut">
              <a:rPr lang="en-US" smtClean="0"/>
              <a:pPr/>
              <a:t>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3EBE4B-BA55-4903-88A2-F431D3BED5CA}" type="slidenum">
              <a:rPr lang="en-US" smtClean="0"/>
              <a:pPr/>
              <a:t>‹#›</a:t>
            </a:fld>
            <a:endParaRPr lang="en-US" dirty="0"/>
          </a:p>
        </p:txBody>
      </p:sp>
    </p:spTree>
    <p:extLst>
      <p:ext uri="{BB962C8B-B14F-4D97-AF65-F5344CB8AC3E}">
        <p14:creationId xmlns:p14="http://schemas.microsoft.com/office/powerpoint/2010/main" val="254483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09" indent="-285734">
              <a:defRPr>
                <a:solidFill>
                  <a:schemeClr val="tx1"/>
                </a:solidFill>
                <a:latin typeface="Times New Roman" pitchFamily="18" charset="0"/>
              </a:defRPr>
            </a:lvl2pPr>
            <a:lvl3pPr marL="1142937" indent="-228587">
              <a:defRPr>
                <a:solidFill>
                  <a:schemeClr val="tx1"/>
                </a:solidFill>
                <a:latin typeface="Times New Roman" pitchFamily="18" charset="0"/>
              </a:defRPr>
            </a:lvl3pPr>
            <a:lvl4pPr marL="1600111" indent="-228587">
              <a:defRPr>
                <a:solidFill>
                  <a:schemeClr val="tx1"/>
                </a:solidFill>
                <a:latin typeface="Times New Roman" pitchFamily="18" charset="0"/>
              </a:defRPr>
            </a:lvl4pPr>
            <a:lvl5pPr marL="2057287" indent="-228587">
              <a:defRPr>
                <a:solidFill>
                  <a:schemeClr val="tx1"/>
                </a:solidFill>
                <a:latin typeface="Times New Roman" pitchFamily="18" charset="0"/>
              </a:defRPr>
            </a:lvl5pPr>
            <a:lvl6pPr marL="2514461" indent="-228587" eaLnBrk="0" fontAlgn="base" hangingPunct="0">
              <a:spcBef>
                <a:spcPct val="0"/>
              </a:spcBef>
              <a:spcAft>
                <a:spcPct val="0"/>
              </a:spcAft>
              <a:defRPr>
                <a:solidFill>
                  <a:schemeClr val="tx1"/>
                </a:solidFill>
                <a:latin typeface="Times New Roman" pitchFamily="18" charset="0"/>
              </a:defRPr>
            </a:lvl6pPr>
            <a:lvl7pPr marL="2971635" indent="-228587" eaLnBrk="0" fontAlgn="base" hangingPunct="0">
              <a:spcBef>
                <a:spcPct val="0"/>
              </a:spcBef>
              <a:spcAft>
                <a:spcPct val="0"/>
              </a:spcAft>
              <a:defRPr>
                <a:solidFill>
                  <a:schemeClr val="tx1"/>
                </a:solidFill>
                <a:latin typeface="Times New Roman" pitchFamily="18" charset="0"/>
              </a:defRPr>
            </a:lvl7pPr>
            <a:lvl8pPr marL="3428811" indent="-228587" eaLnBrk="0" fontAlgn="base" hangingPunct="0">
              <a:spcBef>
                <a:spcPct val="0"/>
              </a:spcBef>
              <a:spcAft>
                <a:spcPct val="0"/>
              </a:spcAft>
              <a:defRPr>
                <a:solidFill>
                  <a:schemeClr val="tx1"/>
                </a:solidFill>
                <a:latin typeface="Times New Roman" pitchFamily="18" charset="0"/>
              </a:defRPr>
            </a:lvl8pPr>
            <a:lvl9pPr marL="3885985" indent="-228587" eaLnBrk="0" fontAlgn="base" hangingPunct="0">
              <a:spcBef>
                <a:spcPct val="0"/>
              </a:spcBef>
              <a:spcAft>
                <a:spcPct val="0"/>
              </a:spcAft>
              <a:defRPr>
                <a:solidFill>
                  <a:schemeClr val="tx1"/>
                </a:solidFill>
                <a:latin typeface="Times New Roman" pitchFamily="18" charset="0"/>
              </a:defRPr>
            </a:lvl9pPr>
          </a:lstStyle>
          <a:p>
            <a:fld id="{A8489058-21CE-46B0-9A94-3751C14A6A1C}" type="slidenum">
              <a:rPr lang="en-US" smtClean="0">
                <a:solidFill>
                  <a:prstClr val="black"/>
                </a:solidFill>
              </a:rPr>
              <a:pPr/>
              <a:t>1</a:t>
            </a:fld>
            <a:endParaRPr lang="en-US" dirty="0"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Missed</a:t>
            </a:r>
            <a:r>
              <a:rPr lang="en-US" baseline="0" dirty="0" smtClean="0"/>
              <a:t> visit CRF is in the ‘Follow-up Visits’ tab in the training binder (right before the green notes pages)</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11</a:t>
            </a:fld>
            <a:endParaRPr lang="en-US" dirty="0"/>
          </a:p>
        </p:txBody>
      </p:sp>
    </p:spTree>
    <p:extLst>
      <p:ext uri="{BB962C8B-B14F-4D97-AF65-F5344CB8AC3E}">
        <p14:creationId xmlns:p14="http://schemas.microsoft.com/office/powerpoint/2010/main" val="48182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12</a:t>
            </a:fld>
            <a:endParaRPr lang="en-US" dirty="0"/>
          </a:p>
        </p:txBody>
      </p:sp>
    </p:spTree>
    <p:extLst>
      <p:ext uri="{BB962C8B-B14F-4D97-AF65-F5344CB8AC3E}">
        <p14:creationId xmlns:p14="http://schemas.microsoft.com/office/powerpoint/2010/main" val="48182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 Interim</a:t>
            </a:r>
            <a:r>
              <a:rPr lang="en-US" i="1" baseline="0" dirty="0" smtClean="0"/>
              <a:t> visits completed between the Enrollment Visit and Month 1 will have interim visit codes starting at 98.1</a:t>
            </a:r>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15</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16</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17</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18</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19</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a:t>
            </a:fld>
            <a:endParaRPr lang="en-US" dirty="0"/>
          </a:p>
        </p:txBody>
      </p:sp>
    </p:spTree>
    <p:extLst>
      <p:ext uri="{BB962C8B-B14F-4D97-AF65-F5344CB8AC3E}">
        <p14:creationId xmlns:p14="http://schemas.microsoft.com/office/powerpoint/2010/main" val="203812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20</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21</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provide sites with an initial</a:t>
            </a:r>
            <a:r>
              <a:rPr lang="en-US" baseline="0" dirty="0" smtClean="0"/>
              <a:t> shipment of CRFs while they are getting processes in place to print CRFs during the remainder of the study</a:t>
            </a:r>
          </a:p>
          <a:p>
            <a:endParaRPr lang="en-US" baseline="0" dirty="0" smtClean="0"/>
          </a:p>
          <a:p>
            <a:r>
              <a:rPr lang="en-US" baseline="0" dirty="0" smtClean="0"/>
              <a:t>Recommend: 100g/m2 paper weight (90g/m2 seems to be an ok weight as well)</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22</a:t>
            </a:fld>
            <a:endParaRPr lang="en-US" dirty="0"/>
          </a:p>
        </p:txBody>
      </p:sp>
    </p:spTree>
    <p:extLst>
      <p:ext uri="{BB962C8B-B14F-4D97-AF65-F5344CB8AC3E}">
        <p14:creationId xmlns:p14="http://schemas.microsoft.com/office/powerpoint/2010/main" val="190542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participant will also have a Product Use End Visit and participants who have not seroconverted during the study will have a termination visit 28 days after their PUEV. </a:t>
            </a:r>
          </a:p>
        </p:txBody>
      </p:sp>
      <p:sp>
        <p:nvSpPr>
          <p:cNvPr id="4" name="Slide Number Placeholder 3"/>
          <p:cNvSpPr>
            <a:spLocks noGrp="1"/>
          </p:cNvSpPr>
          <p:nvPr>
            <p:ph type="sldNum" sz="quarter" idx="10"/>
          </p:nvPr>
        </p:nvSpPr>
        <p:spPr/>
        <p:txBody>
          <a:bodyPr/>
          <a:lstStyle/>
          <a:p>
            <a:fld id="{D43EBE4B-BA55-4903-88A2-F431D3BED5CA}" type="slidenum">
              <a:rPr lang="en-US" smtClean="0"/>
              <a:pPr/>
              <a:t>24</a:t>
            </a:fld>
            <a:endParaRPr lang="en-US" dirty="0"/>
          </a:p>
        </p:txBody>
      </p:sp>
    </p:spTree>
    <p:extLst>
      <p:ext uri="{BB962C8B-B14F-4D97-AF65-F5344CB8AC3E}">
        <p14:creationId xmlns:p14="http://schemas.microsoft.com/office/powerpoint/2010/main" val="959870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THEME</a:t>
            </a:r>
            <a:r>
              <a:rPr lang="en-US" sz="1200" b="1" kern="1200" baseline="0" dirty="0" smtClean="0">
                <a:solidFill>
                  <a:schemeClr val="tx1"/>
                </a:solidFill>
                <a:effectLst/>
                <a:latin typeface="+mn-lt"/>
                <a:ea typeface="+mn-ea"/>
                <a:cs typeface="+mn-cs"/>
              </a:rPr>
              <a:t> = Visit procedures </a:t>
            </a:r>
            <a:r>
              <a:rPr lang="en-US" sz="1200" b="1" i="1" u="sng" kern="1200" baseline="0" dirty="0" smtClean="0">
                <a:solidFill>
                  <a:schemeClr val="tx1"/>
                </a:solidFill>
                <a:effectLst/>
                <a:latin typeface="+mn-lt"/>
                <a:ea typeface="+mn-ea"/>
                <a:cs typeface="+mn-cs"/>
              </a:rPr>
              <a:t>build</a:t>
            </a:r>
            <a:r>
              <a:rPr lang="en-US" sz="1200" b="1" kern="1200" baseline="0" dirty="0" smtClean="0">
                <a:solidFill>
                  <a:schemeClr val="tx1"/>
                </a:solidFill>
                <a:effectLst/>
                <a:latin typeface="+mn-lt"/>
                <a:ea typeface="+mn-ea"/>
                <a:cs typeface="+mn-cs"/>
              </a:rPr>
              <a:t> on each other…</a:t>
            </a:r>
            <a:endParaRPr lang="en-US" sz="1200" kern="1200" dirty="0" smtClean="0">
              <a:solidFill>
                <a:schemeClr val="tx1"/>
              </a:solidFill>
              <a:effectLst/>
              <a:latin typeface="+mn-lt"/>
              <a:ea typeface="+mn-ea"/>
              <a:cs typeface="+mn-cs"/>
            </a:endParaRPr>
          </a:p>
          <a:p>
            <a:pPr lvl="0"/>
            <a:endParaRPr lang="en-US" sz="1200" b="1" kern="1200" dirty="0" smtClean="0">
              <a:solidFill>
                <a:schemeClr val="accent1">
                  <a:lumMod val="75000"/>
                </a:schemeClr>
              </a:solidFill>
              <a:effectLst/>
              <a:latin typeface="+mn-lt"/>
              <a:ea typeface="+mn-ea"/>
              <a:cs typeface="+mn-cs"/>
            </a:endParaRPr>
          </a:p>
          <a:p>
            <a:pPr lvl="0"/>
            <a:r>
              <a:rPr lang="en-US" sz="1200" b="1" kern="1200" dirty="0" smtClean="0">
                <a:solidFill>
                  <a:schemeClr val="accent1">
                    <a:lumMod val="75000"/>
                  </a:schemeClr>
                </a:solidFill>
                <a:effectLst/>
                <a:latin typeface="+mn-lt"/>
                <a:ea typeface="+mn-ea"/>
                <a:cs typeface="+mn-cs"/>
              </a:rPr>
              <a:t>Monthly = BLUE</a:t>
            </a:r>
            <a:r>
              <a:rPr lang="en-US" sz="1200" b="1" kern="1200" baseline="0" dirty="0" smtClean="0">
                <a:solidFill>
                  <a:schemeClr val="accent1">
                    <a:lumMod val="75000"/>
                  </a:schemeClr>
                </a:solidFill>
                <a:effectLst/>
                <a:latin typeface="+mn-lt"/>
                <a:ea typeface="+mn-ea"/>
                <a:cs typeface="+mn-cs"/>
              </a:rPr>
              <a:t> </a:t>
            </a:r>
            <a:r>
              <a:rPr lang="en-US" sz="1200" b="1" kern="1200" baseline="0" dirty="0" smtClean="0">
                <a:solidFill>
                  <a:schemeClr val="tx1"/>
                </a:solidFill>
                <a:effectLst/>
                <a:latin typeface="+mn-lt"/>
                <a:ea typeface="+mn-ea"/>
                <a:cs typeface="+mn-cs"/>
              </a:rPr>
              <a:t>(procedures that are if indicated are grey).  </a:t>
            </a:r>
          </a:p>
          <a:p>
            <a:pPr lvl="0"/>
            <a:endParaRPr lang="en-US" sz="1200" b="1"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Click, Adds Quarterly = RED.  </a:t>
            </a:r>
            <a:r>
              <a:rPr lang="en-US" sz="1200" b="1" kern="1200" dirty="0" smtClean="0">
                <a:solidFill>
                  <a:schemeClr val="tx1"/>
                </a:solidFill>
                <a:effectLst/>
                <a:latin typeface="+mn-lt"/>
                <a:ea typeface="+mn-ea"/>
                <a:cs typeface="+mn-cs"/>
              </a:rPr>
              <a:t>Quarterly</a:t>
            </a:r>
            <a:r>
              <a:rPr lang="en-US" sz="1200" kern="1200" dirty="0" smtClean="0">
                <a:solidFill>
                  <a:schemeClr val="tx1"/>
                </a:solidFill>
                <a:effectLst/>
                <a:latin typeface="+mn-lt"/>
                <a:ea typeface="+mn-ea"/>
                <a:cs typeface="+mn-cs"/>
              </a:rPr>
              <a:t> visit procedures include </a:t>
            </a:r>
            <a:r>
              <a:rPr lang="en-US" sz="1200" u="sng" kern="1200" dirty="0" smtClean="0">
                <a:solidFill>
                  <a:schemeClr val="tx1"/>
                </a:solidFill>
                <a:effectLst/>
                <a:latin typeface="+mn-lt"/>
                <a:ea typeface="+mn-ea"/>
                <a:cs typeface="+mn-cs"/>
              </a:rPr>
              <a:t>all monthly visit procedures</a:t>
            </a:r>
            <a:r>
              <a:rPr lang="en-US" sz="1200" kern="1200" dirty="0" smtClean="0">
                <a:solidFill>
                  <a:schemeClr val="tx1"/>
                </a:solidFill>
                <a:effectLst/>
                <a:latin typeface="+mn-lt"/>
                <a:ea typeface="+mn-ea"/>
                <a:cs typeface="+mn-cs"/>
              </a:rPr>
              <a:t>, plus: </a:t>
            </a:r>
          </a:p>
          <a:p>
            <a:pPr lvl="1"/>
            <a:r>
              <a:rPr lang="en-US" sz="1200" kern="1200" dirty="0" smtClean="0">
                <a:solidFill>
                  <a:schemeClr val="tx1"/>
                </a:solidFill>
                <a:effectLst/>
                <a:latin typeface="+mn-lt"/>
                <a:ea typeface="+mn-ea"/>
                <a:cs typeface="+mn-cs"/>
              </a:rPr>
              <a:t>	Behavioral and acceptability assessments </a:t>
            </a:r>
          </a:p>
          <a:p>
            <a:pPr lvl="1"/>
            <a:r>
              <a:rPr lang="en-US" sz="1200" kern="1200" dirty="0" smtClean="0">
                <a:solidFill>
                  <a:schemeClr val="tx1"/>
                </a:solidFill>
                <a:effectLst/>
                <a:latin typeface="+mn-lt"/>
                <a:ea typeface="+mn-ea"/>
                <a:cs typeface="+mn-cs"/>
              </a:rPr>
              <a:t>	Social harms assessment </a:t>
            </a:r>
          </a:p>
          <a:p>
            <a:pPr lvl="1"/>
            <a:r>
              <a:rPr lang="en-US" sz="1200" kern="1200" dirty="0" smtClean="0">
                <a:solidFill>
                  <a:schemeClr val="tx1"/>
                </a:solidFill>
                <a:effectLst/>
                <a:latin typeface="+mn-lt"/>
                <a:ea typeface="+mn-ea"/>
                <a:cs typeface="+mn-cs"/>
              </a:rPr>
              <a:t>	ACASI (Month 3 visit only)</a:t>
            </a:r>
          </a:p>
          <a:p>
            <a:pPr lvl="1"/>
            <a:r>
              <a:rPr lang="en-US" sz="1200" kern="1200" dirty="0" smtClean="0">
                <a:solidFill>
                  <a:schemeClr val="tx1"/>
                </a:solidFill>
                <a:effectLst/>
                <a:latin typeface="+mn-lt"/>
                <a:ea typeface="+mn-ea"/>
                <a:cs typeface="+mn-cs"/>
              </a:rPr>
              <a:t>	Physical exam </a:t>
            </a:r>
          </a:p>
          <a:p>
            <a:pPr lvl="1"/>
            <a:r>
              <a:rPr lang="en-US" sz="1200" kern="1200" dirty="0" smtClean="0">
                <a:solidFill>
                  <a:schemeClr val="tx1"/>
                </a:solidFill>
                <a:effectLst/>
                <a:latin typeface="+mn-lt"/>
                <a:ea typeface="+mn-ea"/>
                <a:cs typeface="+mn-cs"/>
              </a:rPr>
              <a:t>	Blood for serum chemistries, CBC with platelets and plasma archive </a:t>
            </a:r>
          </a:p>
          <a:p>
            <a:pPr lvl="0"/>
            <a:endParaRPr lang="en-US" sz="1200" b="1"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Click, Adds Semi Annual = GREEN.  </a:t>
            </a:r>
            <a:r>
              <a:rPr lang="en-US" sz="1200" b="1" kern="1200" dirty="0" smtClean="0">
                <a:solidFill>
                  <a:schemeClr val="tx1"/>
                </a:solidFill>
                <a:effectLst/>
                <a:latin typeface="+mn-lt"/>
                <a:ea typeface="+mn-ea"/>
                <a:cs typeface="+mn-cs"/>
              </a:rPr>
              <a:t>Semi-Annual</a:t>
            </a:r>
            <a:r>
              <a:rPr lang="en-US" sz="1200" kern="1200" dirty="0" smtClean="0">
                <a:solidFill>
                  <a:schemeClr val="tx1"/>
                </a:solidFill>
                <a:effectLst/>
                <a:latin typeface="+mn-lt"/>
                <a:ea typeface="+mn-ea"/>
                <a:cs typeface="+mn-cs"/>
              </a:rPr>
              <a:t> visit procedures include </a:t>
            </a:r>
            <a:r>
              <a:rPr lang="en-US" sz="1200" u="sng" kern="1200" dirty="0" smtClean="0">
                <a:solidFill>
                  <a:schemeClr val="tx1"/>
                </a:solidFill>
                <a:effectLst/>
                <a:latin typeface="+mn-lt"/>
                <a:ea typeface="+mn-ea"/>
                <a:cs typeface="+mn-cs"/>
              </a:rPr>
              <a:t>all monthly and quarterly visit procedures,</a:t>
            </a:r>
            <a:r>
              <a:rPr lang="en-US" sz="1200" kern="1200" dirty="0" smtClean="0">
                <a:solidFill>
                  <a:schemeClr val="tx1"/>
                </a:solidFill>
                <a:effectLst/>
                <a:latin typeface="+mn-lt"/>
                <a:ea typeface="+mn-ea"/>
                <a:cs typeface="+mn-cs"/>
              </a:rPr>
              <a:t> plus: </a:t>
            </a:r>
          </a:p>
          <a:p>
            <a:pPr lvl="1"/>
            <a:r>
              <a:rPr lang="en-US" sz="1200" kern="1200" dirty="0" smtClean="0">
                <a:solidFill>
                  <a:schemeClr val="tx1"/>
                </a:solidFill>
                <a:effectLst/>
                <a:latin typeface="+mn-lt"/>
                <a:ea typeface="+mn-ea"/>
                <a:cs typeface="+mn-cs"/>
              </a:rPr>
              <a:t>Pelvic exams, including pelvic sample collection and rapid test for Trichomonas </a:t>
            </a:r>
          </a:p>
          <a:p>
            <a:pPr lvl="1"/>
            <a:r>
              <a:rPr lang="en-US" sz="1200" kern="1200" dirty="0" smtClean="0">
                <a:solidFill>
                  <a:schemeClr val="tx1"/>
                </a:solidFill>
                <a:effectLst/>
                <a:latin typeface="+mn-lt"/>
                <a:ea typeface="+mn-ea"/>
                <a:cs typeface="+mn-cs"/>
              </a:rPr>
              <a:t>Urine NAAT for GC/CT</a:t>
            </a:r>
          </a:p>
          <a:p>
            <a:pPr lvl="0"/>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effectLst/>
                <a:latin typeface="+mn-lt"/>
                <a:ea typeface="+mn-ea"/>
                <a:cs typeface="+mn-cs"/>
              </a:rPr>
              <a:t>Special</a:t>
            </a:r>
            <a:r>
              <a:rPr lang="en-US" b="1" kern="1200" baseline="0" dirty="0" smtClean="0">
                <a:solidFill>
                  <a:schemeClr val="tx1"/>
                </a:solidFill>
                <a:effectLst/>
                <a:latin typeface="+mn-lt"/>
                <a:ea typeface="+mn-ea"/>
                <a:cs typeface="+mn-cs"/>
              </a:rPr>
              <a:t> Cases: </a:t>
            </a:r>
            <a:r>
              <a:rPr lang="en-US" kern="1200" baseline="0" dirty="0" smtClean="0">
                <a:solidFill>
                  <a:schemeClr val="tx1"/>
                </a:solidFill>
                <a:effectLst/>
                <a:latin typeface="+mn-lt"/>
                <a:ea typeface="+mn-ea"/>
                <a:cs typeface="+mn-cs"/>
              </a:rPr>
              <a:t>Digital Exam at M1, ACASI at M3, Social Harm – formally assessed quarterly, but documented as happens if occurs at different visit type (difference from VOICE), bottle water only if relevant to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latin typeface="+mn-lt"/>
                <a:ea typeface="+mn-ea"/>
                <a:cs typeface="+mn-cs"/>
              </a:rPr>
              <a:t>*Clarify that procedures can be done if indicated at monthly visits (i.e. pelvic, physical).</a:t>
            </a:r>
          </a:p>
          <a:p>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a:t>
            </a:r>
          </a:p>
          <a:p>
            <a:pPr lvl="1"/>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 scheduled quarterly or semi-annual visit is missed (and</a:t>
            </a:r>
            <a:r>
              <a:rPr lang="en-US" sz="1200" kern="1200" baseline="0" dirty="0" smtClean="0">
                <a:solidFill>
                  <a:schemeClr val="tx1"/>
                </a:solidFill>
                <a:effectLst/>
                <a:latin typeface="+mn-lt"/>
                <a:ea typeface="+mn-ea"/>
                <a:cs typeface="+mn-cs"/>
              </a:rPr>
              <a:t> the visit window is closed)</a:t>
            </a:r>
            <a:r>
              <a:rPr lang="en-US" sz="1200" kern="1200" dirty="0" smtClean="0">
                <a:solidFill>
                  <a:schemeClr val="tx1"/>
                </a:solidFill>
                <a:effectLst/>
                <a:latin typeface="+mn-lt"/>
                <a:ea typeface="+mn-ea"/>
                <a:cs typeface="+mn-cs"/>
              </a:rPr>
              <a:t>, the listed procedures should be completed at the participant’s next clinic visit (scheduled or interim).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Only the procedures listed above are required to be made-up at subsequent visits.  Data from questionnaires (e.g. behavioral assessment CRFs, and ACASI questionnaires) will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 made-up.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visit window</a:t>
            </a:r>
            <a:r>
              <a:rPr lang="en-US" sz="1200" kern="1200" baseline="0" dirty="0" smtClean="0">
                <a:solidFill>
                  <a:schemeClr val="tx1"/>
                </a:solidFill>
                <a:effectLst/>
                <a:latin typeface="+mn-lt"/>
                <a:ea typeface="+mn-ea"/>
                <a:cs typeface="+mn-cs"/>
              </a:rPr>
              <a:t> has not closed, could conduct as part of a split visit.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Could prompt = What</a:t>
            </a:r>
            <a:r>
              <a:rPr lang="en-US" sz="1200" kern="1200" baseline="0" dirty="0" smtClean="0">
                <a:solidFill>
                  <a:schemeClr val="tx1"/>
                </a:solidFill>
                <a:effectLst/>
                <a:latin typeface="+mn-lt"/>
                <a:ea typeface="+mn-ea"/>
                <a:cs typeface="+mn-cs"/>
              </a:rPr>
              <a:t> system does your site use to track making up missed procedures?</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26</a:t>
            </a:fld>
            <a:endParaRPr lang="en-US" dirty="0"/>
          </a:p>
        </p:txBody>
      </p:sp>
    </p:spTree>
    <p:extLst>
      <p:ext uri="{BB962C8B-B14F-4D97-AF65-F5344CB8AC3E}">
        <p14:creationId xmlns:p14="http://schemas.microsoft.com/office/powerpoint/2010/main" val="3063822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be put into groups for a brief activity which will link follow-up study procedures to study objectives/endpoints.</a:t>
            </a:r>
          </a:p>
          <a:p>
            <a:endParaRPr lang="en-US" baseline="0" dirty="0" smtClean="0"/>
          </a:p>
          <a:p>
            <a:r>
              <a:rPr lang="en-US" b="1" baseline="0" dirty="0" smtClean="0"/>
              <a:t>Activity Intro (total time ~ 15-20 min):</a:t>
            </a:r>
          </a:p>
          <a:p>
            <a:pPr marL="171450" indent="-171450">
              <a:buFontTx/>
              <a:buChar char="-"/>
            </a:pPr>
            <a:r>
              <a:rPr lang="en-US" baseline="0" dirty="0" smtClean="0"/>
              <a:t>Pass out study objective handouts.  Work with the person sitting next to you (pairs). </a:t>
            </a:r>
          </a:p>
          <a:p>
            <a:pPr marL="171450" indent="-171450">
              <a:buFontTx/>
              <a:buChar char="-"/>
            </a:pPr>
            <a:r>
              <a:rPr lang="en-US" baseline="0" dirty="0" smtClean="0"/>
              <a:t>Turn to page 34 in your protocols (lists all follow-up study procedures)</a:t>
            </a:r>
          </a:p>
          <a:p>
            <a:pPr marL="171450" indent="-171450">
              <a:buFontTx/>
              <a:buChar char="-"/>
            </a:pPr>
            <a:r>
              <a:rPr lang="en-US" baseline="0" dirty="0" smtClean="0"/>
              <a:t>On your worksheet under each objective, list </a:t>
            </a:r>
            <a:r>
              <a:rPr lang="en-US" u="sng" baseline="0" dirty="0" smtClean="0"/>
              <a:t>what data collection procedure(s)</a:t>
            </a:r>
            <a:r>
              <a:rPr lang="en-US" u="none" baseline="0" dirty="0" smtClean="0"/>
              <a:t> </a:t>
            </a:r>
            <a:r>
              <a:rPr lang="en-US" baseline="0" dirty="0" smtClean="0"/>
              <a:t>contribute to each study objective (think endpoints).  We will do the first as a group as an example (effectiveness); study procedure = HIV testing.  Questions?  </a:t>
            </a:r>
          </a:p>
          <a:p>
            <a:pPr marL="171450" indent="-171450">
              <a:buFontTx/>
              <a:buChar char="-"/>
            </a:pPr>
            <a:r>
              <a:rPr lang="en-US" baseline="0" dirty="0" smtClean="0"/>
              <a:t>Once example is completed, ask groups to complete the rest of the worksheet.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i="1" baseline="0" dirty="0" smtClean="0"/>
              <a:t>Time permitting, revisit each objective and list the frequency of the data collection procedure.</a:t>
            </a:r>
          </a:p>
          <a:p>
            <a:pPr marL="171450" indent="-171450">
              <a:buFontTx/>
              <a:buChar char="-"/>
            </a:pPr>
            <a:r>
              <a:rPr lang="en-US" i="1" baseline="0" dirty="0" smtClean="0"/>
              <a:t>Time permitting, revisit each objective and list other study procedures that support/supplement achieving each study objective.</a:t>
            </a:r>
          </a:p>
          <a:p>
            <a:endParaRPr lang="en-US" baseline="0" dirty="0" smtClean="0"/>
          </a:p>
          <a:p>
            <a:r>
              <a:rPr lang="en-US" b="1" baseline="0" dirty="0" smtClean="0"/>
              <a:t>Activity Debrief (can prompt group for observations, or just summarize for them if short on time):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evaluation of the primary objective of </a:t>
            </a:r>
            <a:r>
              <a:rPr lang="en-US" b="1" baseline="0" dirty="0" smtClean="0"/>
              <a:t>safety</a:t>
            </a:r>
            <a:r>
              <a:rPr lang="en-US" baseline="0" dirty="0" smtClean="0"/>
              <a:t> has by far the most data collection associated with it (complete and accurate collection of AEs is critical to determining if the study product is safe to use).</a:t>
            </a:r>
          </a:p>
          <a:p>
            <a:pPr marL="171450" indent="-171450">
              <a:buFontTx/>
              <a:buChar char="-"/>
            </a:pPr>
            <a:r>
              <a:rPr lang="en-US" baseline="0" dirty="0" smtClean="0"/>
              <a:t>Some study endpoints contribute to more than one study objective (i.e. HIV testing).</a:t>
            </a:r>
          </a:p>
          <a:p>
            <a:pPr marL="171450" indent="-171450">
              <a:buFontTx/>
              <a:buChar char="-"/>
            </a:pPr>
            <a:r>
              <a:rPr lang="en-US" baseline="0" dirty="0" smtClean="0"/>
              <a:t>Some endpoints are assessed more frequently than others (primary objectives = monthly; other objectives might be less frequent)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If only some procedures contribute to endpoints why do we conduct these other procedures?  Discuss supporting procedures/standard of care. Every study procedure during follow-up contributes to achieving our study objectives (whether endpoints, or supporting procedures). For example, adherence counseling and all study product related procedures are important for supporting correct product use and promoting high adherence.  Study product use is critical to every single objective.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27</a:t>
            </a:fld>
            <a:endParaRPr lang="en-US" dirty="0"/>
          </a:p>
        </p:txBody>
      </p:sp>
    </p:spTree>
    <p:extLst>
      <p:ext uri="{BB962C8B-B14F-4D97-AF65-F5344CB8AC3E}">
        <p14:creationId xmlns:p14="http://schemas.microsoft.com/office/powerpoint/2010/main" val="670081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28</a:t>
            </a:fld>
            <a:endParaRPr lang="en-US" dirty="0"/>
          </a:p>
        </p:txBody>
      </p:sp>
    </p:spTree>
    <p:extLst>
      <p:ext uri="{BB962C8B-B14F-4D97-AF65-F5344CB8AC3E}">
        <p14:creationId xmlns:p14="http://schemas.microsoft.com/office/powerpoint/2010/main" val="670081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Endpoints </a:t>
            </a:r>
            <a:r>
              <a:rPr lang="en-US" b="1" dirty="0"/>
              <a:t>(from protocol):</a:t>
            </a:r>
          </a:p>
          <a:p>
            <a:r>
              <a:rPr lang="en-US" b="1" dirty="0"/>
              <a:t>Effectiveness: </a:t>
            </a:r>
            <a:r>
              <a:rPr lang="en-US" dirty="0"/>
              <a:t>HIV-1 infection as measured by seroconversion at the end of the investigational product use period with seroconversion defined by the algorithm in Appendix III </a:t>
            </a:r>
          </a:p>
          <a:p>
            <a:r>
              <a:rPr lang="en-US" b="1" dirty="0"/>
              <a:t>Safety: </a:t>
            </a:r>
            <a:r>
              <a:rPr lang="en-US" dirty="0"/>
              <a:t>Grade 2 adverse events (AEs) judged to be related to study product, Grade 3 and 4 AEs, All serious adverse events</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29</a:t>
            </a:fld>
            <a:endParaRPr lang="en-US" dirty="0"/>
          </a:p>
        </p:txBody>
      </p:sp>
    </p:spTree>
    <p:extLst>
      <p:ext uri="{BB962C8B-B14F-4D97-AF65-F5344CB8AC3E}">
        <p14:creationId xmlns:p14="http://schemas.microsoft.com/office/powerpoint/2010/main" val="15234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Windows for</a:t>
            </a:r>
            <a:r>
              <a:rPr lang="en-US" baseline="0" dirty="0" smtClean="0"/>
              <a:t> each month are 13 days prior to and 14 days after the target date and are </a:t>
            </a:r>
            <a:r>
              <a:rPr lang="en-US" dirty="0" smtClean="0"/>
              <a:t>contiguous</a:t>
            </a:r>
            <a:r>
              <a:rPr lang="en-US" baseline="0" dirty="0" smtClean="0"/>
              <a:t> for ASPIRE. Follow-up Visits can occur at any time within their respective visit windows, however, it is ideal if the monthly visits are as close to 28 days apart as possible.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a:t>
            </a:fld>
            <a:endParaRPr lang="en-US" dirty="0"/>
          </a:p>
        </p:txBody>
      </p:sp>
    </p:spTree>
    <p:extLst>
      <p:ext uri="{BB962C8B-B14F-4D97-AF65-F5344CB8AC3E}">
        <p14:creationId xmlns:p14="http://schemas.microsoft.com/office/powerpoint/2010/main" val="3329479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Acceptability</a:t>
            </a:r>
            <a:r>
              <a:rPr lang="en-US" b="1" dirty="0"/>
              <a:t>: </a:t>
            </a:r>
            <a:r>
              <a:rPr lang="en-US" dirty="0"/>
              <a:t>Participant report of participant and partner-related acceptability including (dis)comfort, ring insertion and removal/ expulsion issues, change in sexual feelings, willingness to use in the future </a:t>
            </a:r>
          </a:p>
          <a:p>
            <a:r>
              <a:rPr lang="en-US" b="1" dirty="0" smtClean="0"/>
              <a:t>Adherence</a:t>
            </a:r>
            <a:r>
              <a:rPr lang="en-US" b="1" dirty="0"/>
              <a:t>: </a:t>
            </a:r>
            <a:r>
              <a:rPr lang="en-US" dirty="0"/>
              <a:t>Frequency of study VR removal/expulsions (voluntary and involuntary) and duration without VR inserted in vagina </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30</a:t>
            </a:fld>
            <a:endParaRPr lang="en-US" dirty="0"/>
          </a:p>
        </p:txBody>
      </p:sp>
    </p:spTree>
    <p:extLst>
      <p:ext uri="{BB962C8B-B14F-4D97-AF65-F5344CB8AC3E}">
        <p14:creationId xmlns:p14="http://schemas.microsoft.com/office/powerpoint/2010/main" val="1523412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HIV-1 </a:t>
            </a:r>
            <a:r>
              <a:rPr lang="en-US" b="1" dirty="0"/>
              <a:t>Drug Resistance: </a:t>
            </a:r>
            <a:r>
              <a:rPr lang="en-US" dirty="0"/>
              <a:t>HIV-1 drug resistance mutations among participants who acquire HIV-1 infection </a:t>
            </a:r>
          </a:p>
          <a:p>
            <a:r>
              <a:rPr lang="en-US" b="1" dirty="0" smtClean="0"/>
              <a:t>Drug </a:t>
            </a:r>
            <a:r>
              <a:rPr lang="en-US" b="1" dirty="0"/>
              <a:t>Concentration Data: </a:t>
            </a:r>
            <a:r>
              <a:rPr lang="en-US" dirty="0"/>
              <a:t>Steady-state drug concentrations in blood and vaginal fluid </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31</a:t>
            </a:fld>
            <a:endParaRPr lang="en-US" dirty="0"/>
          </a:p>
        </p:txBody>
      </p:sp>
    </p:spTree>
    <p:extLst>
      <p:ext uri="{BB962C8B-B14F-4D97-AF65-F5344CB8AC3E}">
        <p14:creationId xmlns:p14="http://schemas.microsoft.com/office/powerpoint/2010/main" val="1523412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Genital </a:t>
            </a:r>
            <a:r>
              <a:rPr lang="en-US" b="1" dirty="0"/>
              <a:t>microenvironment changes: </a:t>
            </a:r>
            <a:r>
              <a:rPr lang="en-US" dirty="0"/>
              <a:t>Changes in candidate biomarkers of safety and efficacy </a:t>
            </a:r>
          </a:p>
          <a:p>
            <a:r>
              <a:rPr lang="en-US" b="1" dirty="0" smtClean="0"/>
              <a:t>Correlation </a:t>
            </a:r>
            <a:r>
              <a:rPr lang="en-US" b="1" dirty="0"/>
              <a:t>of steady-state drug concentration and adherence measures: </a:t>
            </a:r>
            <a:r>
              <a:rPr lang="en-US" dirty="0"/>
              <a:t>Adherence measures as outlined above for the secondary objective, Steady-state drug concentration </a:t>
            </a:r>
          </a:p>
          <a:p>
            <a:r>
              <a:rPr lang="en-US" b="1" dirty="0" smtClean="0"/>
              <a:t>Delayed </a:t>
            </a:r>
            <a:r>
              <a:rPr lang="en-US" b="1" dirty="0"/>
              <a:t>seroconversion: </a:t>
            </a:r>
            <a:r>
              <a:rPr lang="en-US" dirty="0"/>
              <a:t>HIV-1 infection as measured by seroconversion (according to the algorithm in Appendix III) during the approximate 4 weeks of follow-up off study product between the PUEV and termination visit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32</a:t>
            </a:fld>
            <a:endParaRPr lang="en-US" dirty="0"/>
          </a:p>
        </p:txBody>
      </p:sp>
    </p:spTree>
    <p:extLst>
      <p:ext uri="{BB962C8B-B14F-4D97-AF65-F5344CB8AC3E}">
        <p14:creationId xmlns:p14="http://schemas.microsoft.com/office/powerpoint/2010/main" val="1523412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Instructions: </a:t>
            </a:r>
            <a:r>
              <a:rPr lang="en-US" sz="1200" b="0" i="0" u="none" strike="noStrike" kern="1200" baseline="0" dirty="0" smtClean="0">
                <a:solidFill>
                  <a:schemeClr val="tx1"/>
                </a:solidFill>
                <a:latin typeface="+mn-lt"/>
                <a:ea typeface="+mn-ea"/>
                <a:cs typeface="+mn-cs"/>
              </a:rPr>
              <a:t>The “Required at visits” column indicates when the item is required during follow-up per-protocol. Procedures do not have to be conducted in the order in which they appear in the checklist. When an item is performed, complete “Staff Initials” cell. If not done but required, write “ND” and staff initials in “Staff Initials” cell, and provide more details in the chart notes as needed. Do not initial for other staff members. If other staff members are not available to initial items themselves, write and initial/ date a note documenting who completed the procedure, e.g., “done by {name}” or “done by nurse.” If visit procedures are split across more than one date, ensure the date is captured in the comments cell for procedures conducted on a date different than that provided above.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May act as source documentation for some procedures</a:t>
            </a:r>
            <a:r>
              <a:rPr lang="en-US" sz="1200" kern="1200" baseline="0" dirty="0" smtClean="0">
                <a:solidFill>
                  <a:schemeClr val="tx1"/>
                </a:solidFill>
                <a:effectLst/>
                <a:latin typeface="+mn-lt"/>
                <a:ea typeface="+mn-ea"/>
                <a:cs typeface="+mn-cs"/>
              </a:rPr>
              <a:t> – see site specific SOPs</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33</a:t>
            </a:fld>
            <a:endParaRPr lang="en-US" dirty="0"/>
          </a:p>
        </p:txBody>
      </p:sp>
    </p:spTree>
    <p:extLst>
      <p:ext uri="{BB962C8B-B14F-4D97-AF65-F5344CB8AC3E}">
        <p14:creationId xmlns:p14="http://schemas.microsoft.com/office/powerpoint/2010/main" val="670081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sequence of procedures presented on the visit checklists is a </a:t>
            </a:r>
            <a:r>
              <a:rPr lang="en-US" sz="1200" b="1" kern="1200" dirty="0" smtClean="0">
                <a:solidFill>
                  <a:schemeClr val="tx1"/>
                </a:solidFill>
                <a:effectLst/>
                <a:latin typeface="+mn-lt"/>
                <a:ea typeface="+mn-ea"/>
                <a:cs typeface="+mn-cs"/>
              </a:rPr>
              <a:t>suggested ordering</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consultation with the MTN CORE (FHI 360), it is encouraged that site staff </a:t>
            </a:r>
            <a:r>
              <a:rPr lang="en-US" sz="1200" b="1" kern="1200" dirty="0" smtClean="0">
                <a:solidFill>
                  <a:schemeClr val="tx1"/>
                </a:solidFill>
                <a:effectLst/>
                <a:latin typeface="+mn-lt"/>
                <a:ea typeface="+mn-ea"/>
                <a:cs typeface="+mn-cs"/>
              </a:rPr>
              <a:t>modify the checklists to maximize the efficiency of site-specific study operations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Sites may alter the sequence of procedures, </a:t>
            </a:r>
            <a:r>
              <a:rPr lang="en-US" sz="1200" b="0" kern="1200" dirty="0" smtClean="0">
                <a:solidFill>
                  <a:schemeClr val="tx1"/>
                </a:solidFill>
                <a:effectLst/>
                <a:latin typeface="+mn-lt"/>
                <a:ea typeface="+mn-ea"/>
                <a:cs typeface="+mn-cs"/>
              </a:rPr>
              <a:t>with the listed exceptions.</a:t>
            </a:r>
          </a:p>
          <a:p>
            <a:pPr marL="0" indent="0">
              <a:buFont typeface="Wingdings"/>
              <a:buNone/>
            </a:pPr>
            <a:endParaRPr lang="en-US" sz="1200" b="0" kern="1200" dirty="0" smtClean="0">
              <a:solidFill>
                <a:schemeClr val="tx1"/>
              </a:solidFill>
              <a:effectLst/>
              <a:latin typeface="+mn-lt"/>
              <a:ea typeface="+mn-ea"/>
              <a:cs typeface="+mn-cs"/>
              <a:sym typeface="Wingdings" pitchFamily="2" charset="2"/>
            </a:endParaRPr>
          </a:p>
          <a:p>
            <a:pPr marL="0" indent="0">
              <a:buFont typeface="Wingdings"/>
              <a:buNone/>
            </a:pPr>
            <a:r>
              <a:rPr lang="en-US" sz="1200" b="0" kern="1200" dirty="0" smtClean="0">
                <a:solidFill>
                  <a:schemeClr val="tx1"/>
                </a:solidFill>
                <a:effectLst/>
                <a:latin typeface="+mn-lt"/>
                <a:ea typeface="+mn-ea"/>
                <a:cs typeface="+mn-cs"/>
                <a:sym typeface="Wingdings" pitchFamily="2" charset="2"/>
              </a:rPr>
              <a:t>Can discuss/prompt for rationale:</a:t>
            </a:r>
          </a:p>
          <a:p>
            <a:pPr marL="171450" indent="-171450">
              <a:buFont typeface="Wingdings"/>
              <a:buChar char="à"/>
            </a:pPr>
            <a:r>
              <a:rPr lang="en-US" b="0" dirty="0" smtClean="0"/>
              <a:t>Pelvic</a:t>
            </a:r>
            <a:r>
              <a:rPr lang="en-US" b="0" baseline="0" dirty="0" smtClean="0"/>
              <a:t> – sample collection order important</a:t>
            </a:r>
          </a:p>
          <a:p>
            <a:pPr marL="171450" indent="-171450">
              <a:buFont typeface="Wingdings"/>
              <a:buChar char="à"/>
            </a:pPr>
            <a:r>
              <a:rPr lang="en-US" b="0" baseline="0" dirty="0" smtClean="0"/>
              <a:t>Neutral/unbiased assessments more likely b/f counseling (behavioral assessment include ACASI/questionnaires)</a:t>
            </a:r>
          </a:p>
          <a:p>
            <a:pPr marL="171450" indent="-171450">
              <a:buFont typeface="Wingdings"/>
              <a:buChar char="à"/>
            </a:pPr>
            <a:r>
              <a:rPr lang="en-US" b="0" baseline="0" dirty="0" smtClean="0"/>
              <a:t>Fluid – want levels to reflective of past month (will spike with disturbance/new insertion); suggest pairing with urine collection</a:t>
            </a:r>
          </a:p>
          <a:p>
            <a:pPr marL="171450" indent="-171450">
              <a:buFont typeface="Wingdings"/>
              <a:buChar char="à"/>
            </a:pPr>
            <a:r>
              <a:rPr lang="en-US" b="0" baseline="0" dirty="0" smtClean="0"/>
              <a:t>Ring towards end of visit – need to make sure product hold not required before dispensing</a:t>
            </a:r>
          </a:p>
          <a:p>
            <a:pPr marL="171450" indent="-171450">
              <a:buFont typeface="Wingdings"/>
              <a:buChar char="à"/>
            </a:pPr>
            <a:r>
              <a:rPr lang="en-US" b="0" baseline="0" dirty="0" smtClean="0"/>
              <a:t>Pairing removal/insertion – less burden on participant</a:t>
            </a:r>
          </a:p>
          <a:p>
            <a:pPr marL="171450" indent="-171450">
              <a:buFont typeface="Wingdings"/>
              <a:buChar char="à"/>
            </a:pPr>
            <a:endParaRPr lang="en-US" b="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34</a:t>
            </a:fld>
            <a:endParaRPr lang="en-US" dirty="0"/>
          </a:p>
        </p:txBody>
      </p:sp>
    </p:spTree>
    <p:extLst>
      <p:ext uri="{BB962C8B-B14F-4D97-AF65-F5344CB8AC3E}">
        <p14:creationId xmlns:p14="http://schemas.microsoft.com/office/powerpoint/2010/main" val="670081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Prompt audience</a:t>
            </a:r>
            <a:r>
              <a:rPr lang="en-US" baseline="0" dirty="0" smtClean="0"/>
              <a:t> with questions – quick, 1-2 minute brainstorm (nothing long).  Can note after the brainstorm that will touch on clinic flow more during the retention session later in the day.</a:t>
            </a:r>
            <a:endParaRPr lang="en-US" dirty="0" smtClean="0"/>
          </a:p>
          <a:p>
            <a:pPr marL="171450" indent="-171450">
              <a:buFontTx/>
              <a:buChar char="-"/>
            </a:pPr>
            <a:r>
              <a:rPr lang="en-US" b="1" dirty="0" smtClean="0"/>
              <a:t>Why</a:t>
            </a:r>
            <a:r>
              <a:rPr lang="en-US" dirty="0" smtClean="0"/>
              <a:t>:</a:t>
            </a:r>
            <a:r>
              <a:rPr lang="en-US" baseline="0" dirty="0" smtClean="0"/>
              <a:t> study visit length has the potential to negatively impact both participants (i.e. experiences could lead to poor retention), and staff (i.e. stress, fatigue, longer hours, low morale)</a:t>
            </a:r>
          </a:p>
          <a:p>
            <a:pPr marL="171450" indent="-171450">
              <a:buFontTx/>
              <a:buChar char="-"/>
            </a:pPr>
            <a:r>
              <a:rPr lang="en-US" b="1" baseline="0" dirty="0" smtClean="0"/>
              <a:t>Strategies</a:t>
            </a:r>
            <a:r>
              <a:rPr lang="en-US" baseline="0" dirty="0" smtClean="0"/>
              <a:t>:  Minimizing movement (to/from waiting room) by grouping procedures, task sharing/shifting, have well trained/experienced staff (provide opportunities for training when needed), recognize/avoid bottlenecks, minimize waiting room time, reduce/avoid redundancies in procedures (i.e. if checklist is sufficient, don’t also chart note)</a:t>
            </a:r>
          </a:p>
          <a:p>
            <a:pPr marL="0" indent="0">
              <a:buFontTx/>
              <a:buNone/>
            </a:pPr>
            <a:r>
              <a:rPr lang="en-US" baseline="0" dirty="0" smtClean="0"/>
              <a:t> </a:t>
            </a:r>
          </a:p>
          <a:p>
            <a:pPr marL="0" indent="0">
              <a:buFontTx/>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35</a:t>
            </a:fld>
            <a:endParaRPr lang="en-US" dirty="0"/>
          </a:p>
        </p:txBody>
      </p:sp>
    </p:spTree>
    <p:extLst>
      <p:ext uri="{BB962C8B-B14F-4D97-AF65-F5344CB8AC3E}">
        <p14:creationId xmlns:p14="http://schemas.microsoft.com/office/powerpoint/2010/main" val="670081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36</a:t>
            </a:fld>
            <a:endParaRPr lang="en-US" dirty="0"/>
          </a:p>
        </p:txBody>
      </p:sp>
    </p:spTree>
    <p:extLst>
      <p:ext uri="{BB962C8B-B14F-4D97-AF65-F5344CB8AC3E}">
        <p14:creationId xmlns:p14="http://schemas.microsoft.com/office/powerpoint/2010/main" val="2739498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a:t>
            </a:fld>
            <a:endParaRPr lang="en-US" dirty="0"/>
          </a:p>
        </p:txBody>
      </p:sp>
    </p:spTree>
    <p:extLst>
      <p:ext uri="{BB962C8B-B14F-4D97-AF65-F5344CB8AC3E}">
        <p14:creationId xmlns:p14="http://schemas.microsoft.com/office/powerpoint/2010/main" val="3980378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Ring adherence</a:t>
            </a:r>
          </a:p>
          <a:p>
            <a:endParaRPr lang="en-US" dirty="0" smtClean="0"/>
          </a:p>
          <a:p>
            <a:r>
              <a:rPr lang="en-US" dirty="0" smtClean="0"/>
              <a:t>Make</a:t>
            </a:r>
            <a:r>
              <a:rPr lang="en-US" baseline="0" dirty="0" smtClean="0"/>
              <a:t> reference back to clinic flow discussion, that this assessment (and any other behavioral assessments) should occur prior to associated counseling during the visit.</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40</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41</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3EBE4B-BA55-4903-88A2-F431D3BED5CA}" type="slidenum">
              <a:rPr lang="en-US" smtClean="0"/>
              <a:pPr/>
              <a:t>42</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43</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44</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45</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46</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47</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June 2014, the Study Management Team decides that the study has reached the endpoint targets in order to achieve the study primary objectives and instructs sites to start PUEVs for each study participant starting from July 1st. </a:t>
            </a:r>
          </a:p>
          <a:p>
            <a:endParaRPr lang="en-US" baseline="0" dirty="0" smtClean="0"/>
          </a:p>
          <a:p>
            <a:r>
              <a:rPr lang="en-US" baseline="0" dirty="0" smtClean="0"/>
              <a:t>In this example, the participant’s Month 15 visit in July 2014 will be her PUEV. This visit will not have a specific PUEV visit code, but will be a continuation of her visit schedule. The visit code for each participant’s PUEV will vary depending on where she is at in her visit schedule. For this participant, instead of conducting a quarterly visit, the site will conduct all procedures for her PUEV.  This participant’s study exit/termination visit code will be 28 days later in August and the visit code will be 16.0</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6</a:t>
            </a:fld>
            <a:endParaRPr lang="en-US" dirty="0"/>
          </a:p>
        </p:txBody>
      </p:sp>
    </p:spTree>
    <p:extLst>
      <p:ext uri="{BB962C8B-B14F-4D97-AF65-F5344CB8AC3E}">
        <p14:creationId xmlns:p14="http://schemas.microsoft.com/office/powerpoint/2010/main" val="428487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a:t>
            </a:fld>
            <a:endParaRPr lang="en-US" dirty="0"/>
          </a:p>
        </p:txBody>
      </p:sp>
    </p:spTree>
    <p:extLst>
      <p:ext uri="{BB962C8B-B14F-4D97-AF65-F5344CB8AC3E}">
        <p14:creationId xmlns:p14="http://schemas.microsoft.com/office/powerpoint/2010/main" val="95987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8</a:t>
            </a:fld>
            <a:endParaRPr lang="en-US" dirty="0"/>
          </a:p>
        </p:txBody>
      </p:sp>
    </p:spTree>
    <p:extLst>
      <p:ext uri="{BB962C8B-B14F-4D97-AF65-F5344CB8AC3E}">
        <p14:creationId xmlns:p14="http://schemas.microsoft.com/office/powerpoint/2010/main" val="289614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9</a:t>
            </a:fld>
            <a:endParaRPr lang="en-US" dirty="0"/>
          </a:p>
        </p:txBody>
      </p:sp>
    </p:spTree>
    <p:extLst>
      <p:ext uri="{BB962C8B-B14F-4D97-AF65-F5344CB8AC3E}">
        <p14:creationId xmlns:p14="http://schemas.microsoft.com/office/powerpoint/2010/main" val="302350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82B4ADE-9B5B-45FE-9555-9A59C1C7D43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824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A6440BD-BAC0-4711-BF61-E6968EEB937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45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5344AAC-E422-46A1-A53D-7508B0CF55D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52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E324899-96F6-43A7-8BE5-C757009198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799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FCC4B42-625D-4C4F-889C-D308A4DDD70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245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D0BC6B2-D524-4E0E-9C51-42EC4A90535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738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F74C4191-22D9-424B-9C0E-A9CCF072299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96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C60ADC9-8333-4248-8FFB-1FF99A12D96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799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01584B7-01B4-4A51-83F5-CBC29138CCA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378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C62A13A-81E7-446A-AE48-0E0E10F9331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490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C3566AE6-28FA-43CB-9D14-3F568E6F47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045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DB2B9B8-1331-4CB0-B60D-F54DDFF36877}"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61959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8200" y="2133600"/>
            <a:ext cx="8077200" cy="2057400"/>
          </a:xfrm>
        </p:spPr>
        <p:txBody>
          <a:bodyPr>
            <a:normAutofit fontScale="90000"/>
          </a:bodyPr>
          <a:lstStyle/>
          <a:p>
            <a:pPr algn="ctr" eaLnBrk="1" hangingPunct="1"/>
            <a:r>
              <a:rPr lang="en-US" sz="6000" b="1" dirty="0" smtClean="0"/>
              <a:t/>
            </a:r>
            <a:br>
              <a:rPr lang="en-US" sz="6000" b="1" dirty="0" smtClean="0"/>
            </a:br>
            <a:r>
              <a:rPr lang="en-US" sz="4400" b="1" dirty="0" smtClean="0"/>
              <a:t>Overview of Follow-up Visit Types and Visit Scheduling</a:t>
            </a:r>
            <a:br>
              <a:rPr lang="en-US" sz="4400" b="1" dirty="0" smtClean="0"/>
            </a:br>
            <a:r>
              <a:rPr lang="en-US" b="1" dirty="0" smtClean="0"/>
              <a:t/>
            </a:r>
            <a:br>
              <a:rPr lang="en-US" b="1" dirty="0" smtClean="0"/>
            </a:br>
            <a:r>
              <a:rPr lang="en-US" b="1" dirty="0" smtClean="0"/>
              <a:t>Training Binder Tab: Follow-up Visits</a:t>
            </a:r>
            <a:endParaRPr lang="en-US" sz="4400" b="1" dirty="0" smtClean="0"/>
          </a:p>
        </p:txBody>
      </p:sp>
      <p:pic>
        <p:nvPicPr>
          <p:cNvPr id="8"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5962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9"/>
          <p:cNvSpPr txBox="1">
            <a:spLocks noChangeArrowheads="1"/>
          </p:cNvSpPr>
          <p:nvPr/>
        </p:nvSpPr>
        <p:spPr bwMode="auto">
          <a:xfrm>
            <a:off x="6324600" y="1143000"/>
            <a:ext cx="2590800" cy="3970318"/>
          </a:xfrm>
          <a:prstGeom prst="rect">
            <a:avLst/>
          </a:prstGeom>
          <a:noFill/>
          <a:ln w="31750">
            <a:noFill/>
            <a:miter lim="800000"/>
            <a:headEnd/>
            <a:tailEnd/>
          </a:ln>
        </p:spPr>
        <p:txBody>
          <a:bodyPr wrap="square">
            <a:spAutoFit/>
          </a:bodyPr>
          <a:lstStyle/>
          <a:p>
            <a:pPr>
              <a:spcBef>
                <a:spcPct val="50000"/>
              </a:spcBef>
              <a:defRPr/>
            </a:pPr>
            <a:r>
              <a:rPr lang="en-US" sz="2800" dirty="0" smtClean="0">
                <a:cs typeface="Arial" pitchFamily="34" charset="0"/>
              </a:rPr>
              <a:t>Visit Month is hard-coded with “.0” at end</a:t>
            </a:r>
          </a:p>
          <a:p>
            <a:pPr>
              <a:spcBef>
                <a:spcPct val="50000"/>
              </a:spcBef>
              <a:defRPr/>
            </a:pPr>
            <a:r>
              <a:rPr lang="en-US" sz="2800" dirty="0" smtClean="0">
                <a:cs typeface="Arial" pitchFamily="34" charset="0"/>
              </a:rPr>
              <a:t>Target date is per ppt calendar</a:t>
            </a:r>
          </a:p>
          <a:p>
            <a:pPr>
              <a:spcBef>
                <a:spcPct val="50000"/>
              </a:spcBef>
              <a:defRPr/>
            </a:pPr>
            <a:r>
              <a:rPr lang="en-US" sz="2800" dirty="0" smtClean="0">
                <a:cs typeface="Arial" pitchFamily="34" charset="0"/>
              </a:rPr>
              <a:t>New item 3 = corrective action plan</a:t>
            </a:r>
            <a:endParaRPr lang="en-US" sz="2800" b="0" dirty="0">
              <a:cs typeface="Arial" pitchFamily="34" charset="0"/>
            </a:endParaRPr>
          </a:p>
        </p:txBody>
      </p:sp>
      <p:sp>
        <p:nvSpPr>
          <p:cNvPr id="24592" name="Oval 16"/>
          <p:cNvSpPr>
            <a:spLocks noChangeArrowheads="1"/>
          </p:cNvSpPr>
          <p:nvPr/>
        </p:nvSpPr>
        <p:spPr bwMode="auto">
          <a:xfrm>
            <a:off x="4343400" y="1133475"/>
            <a:ext cx="1143000" cy="457200"/>
          </a:xfrm>
          <a:prstGeom prst="ellipse">
            <a:avLst/>
          </a:prstGeom>
          <a:noFill/>
          <a:ln w="31750">
            <a:solidFill>
              <a:schemeClr val="bg1"/>
            </a:solidFill>
            <a:round/>
            <a:headEnd/>
            <a:tailEnd/>
          </a:ln>
        </p:spPr>
        <p:txBody>
          <a:bodyPr wrap="none" anchor="ctr"/>
          <a:lstStyle/>
          <a:p>
            <a:endParaRPr lang="en-US" dirty="0"/>
          </a:p>
        </p:txBody>
      </p:sp>
      <p:sp>
        <p:nvSpPr>
          <p:cNvPr id="11" name="Rectangle 2"/>
          <p:cNvSpPr>
            <a:spLocks noGrp="1" noChangeArrowheads="1"/>
          </p:cNvSpPr>
          <p:nvPr>
            <p:ph type="title"/>
          </p:nvPr>
        </p:nvSpPr>
        <p:spPr>
          <a:xfrm>
            <a:off x="457200" y="152400"/>
            <a:ext cx="8305800" cy="990600"/>
          </a:xfrm>
        </p:spPr>
        <p:txBody>
          <a:bodyPr>
            <a:normAutofit/>
          </a:bodyPr>
          <a:lstStyle/>
          <a:p>
            <a:pPr>
              <a:defRPr/>
            </a:pPr>
            <a:r>
              <a:rPr lang="en-US" dirty="0" smtClean="0"/>
              <a:t>Missed Visits Form – New Item 3 </a:t>
            </a:r>
          </a:p>
        </p:txBody>
      </p:sp>
      <p:pic>
        <p:nvPicPr>
          <p:cNvPr id="10"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srcRect/>
          <a:stretch>
            <a:fillRect/>
          </a:stretch>
        </p:blipFill>
        <p:spPr bwMode="auto">
          <a:xfrm>
            <a:off x="127509" y="1143000"/>
            <a:ext cx="6120891" cy="5410200"/>
          </a:xfrm>
          <a:prstGeom prst="rect">
            <a:avLst/>
          </a:prstGeom>
          <a:noFill/>
          <a:ln w="9525">
            <a:solidFill>
              <a:schemeClr val="accent3"/>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1295400"/>
            <a:ext cx="7924800" cy="5181600"/>
          </a:xfrm>
        </p:spPr>
        <p:txBody>
          <a:bodyPr>
            <a:normAutofit fontScale="92500" lnSpcReduction="10000"/>
          </a:bodyPr>
          <a:lstStyle/>
          <a:p>
            <a:pPr marL="347663" indent="-287338">
              <a:defRPr/>
            </a:pPr>
            <a:r>
              <a:rPr lang="en-US" sz="2600" dirty="0" smtClean="0">
                <a:solidFill>
                  <a:schemeClr val="tx1"/>
                </a:solidFill>
                <a:cs typeface="Arial" pitchFamily="34" charset="0"/>
              </a:rPr>
              <a:t>An interim visit = a visit/contact that occurs between required (monthly) follow-up visits</a:t>
            </a:r>
          </a:p>
          <a:p>
            <a:pPr marL="347663" indent="-287338">
              <a:buNone/>
              <a:defRPr/>
            </a:pPr>
            <a:endParaRPr lang="en-US" sz="2600" dirty="0" smtClean="0">
              <a:solidFill>
                <a:schemeClr val="tx1"/>
              </a:solidFill>
              <a:cs typeface="Arial" pitchFamily="34" charset="0"/>
            </a:endParaRPr>
          </a:p>
          <a:p>
            <a:pPr marL="347663" indent="-287338">
              <a:defRPr/>
            </a:pPr>
            <a:r>
              <a:rPr lang="en-US" sz="2600" dirty="0" smtClean="0">
                <a:cs typeface="Arial" pitchFamily="34" charset="0"/>
              </a:rPr>
              <a:t>Required monthly/quarterly/semi-annual visit procedures are not conducted</a:t>
            </a:r>
          </a:p>
          <a:p>
            <a:pPr marL="747713" lvl="1" indent="-287338">
              <a:defRPr/>
            </a:pPr>
            <a:r>
              <a:rPr lang="en-US" sz="2200" dirty="0" smtClean="0">
                <a:cs typeface="Arial" pitchFamily="34" charset="0"/>
              </a:rPr>
              <a:t>Either not needed (required visit already completed) or not the purpose of the visit</a:t>
            </a:r>
          </a:p>
          <a:p>
            <a:pPr marL="747713" lvl="1" indent="-287338">
              <a:buNone/>
              <a:defRPr/>
            </a:pPr>
            <a:endParaRPr lang="en-US" sz="1800" dirty="0" smtClean="0">
              <a:solidFill>
                <a:schemeClr val="tx1"/>
              </a:solidFill>
              <a:cs typeface="Arial" pitchFamily="34" charset="0"/>
            </a:endParaRPr>
          </a:p>
          <a:p>
            <a:pPr marL="347663" indent="-287338">
              <a:buFont typeface="Wingdings" pitchFamily="2" charset="2"/>
              <a:buChar char="ü"/>
              <a:defRPr/>
            </a:pPr>
            <a:r>
              <a:rPr lang="en-US" sz="2600" dirty="0" smtClean="0">
                <a:cs typeface="Arial" pitchFamily="34" charset="0"/>
              </a:rPr>
              <a:t>Ex. A ppt completes Month 6 on the target day and comes back 5 days later as requested for follow-up of an abnormal pelvic exam finding</a:t>
            </a:r>
          </a:p>
          <a:p>
            <a:pPr marL="347663" indent="-287338">
              <a:buFont typeface="Wingdings" pitchFamily="2" charset="2"/>
              <a:buChar char="ü"/>
              <a:defRPr/>
            </a:pPr>
            <a:r>
              <a:rPr lang="en-US" sz="2600" dirty="0" smtClean="0">
                <a:cs typeface="Arial" pitchFamily="34" charset="0"/>
              </a:rPr>
              <a:t>Ex. A ppt completes Month 3 on the target day, and comes to the clinic 15 days later to report a new symptom</a:t>
            </a:r>
          </a:p>
          <a:p>
            <a:pPr marL="347663" indent="-287338">
              <a:buFont typeface="Wingdings" pitchFamily="2" charset="2"/>
              <a:buChar char="ü"/>
              <a:defRPr/>
            </a:pPr>
            <a:r>
              <a:rPr lang="en-US" sz="2600" dirty="0" smtClean="0">
                <a:cs typeface="Arial" pitchFamily="34" charset="0"/>
              </a:rPr>
              <a:t>Ex. A ppt phones to report a new AE</a:t>
            </a:r>
            <a:endParaRPr lang="en-US" sz="2800" dirty="0" smtClean="0">
              <a:cs typeface="Arial" pitchFamily="34" charset="0"/>
            </a:endParaRPr>
          </a:p>
          <a:p>
            <a:pPr marL="347663" indent="-287338">
              <a:defRPr/>
            </a:pPr>
            <a:endParaRPr lang="en-US" sz="2400" dirty="0" smtClean="0">
              <a:solidFill>
                <a:schemeClr val="tx1"/>
              </a:solidFill>
            </a:endParaRPr>
          </a:p>
          <a:p>
            <a:pPr marL="952500" lvl="1" indent="-495300">
              <a:buFontTx/>
              <a:buAutoNum type="arabicPeriod"/>
              <a:defRPr/>
            </a:pPr>
            <a:endParaRPr lang="en-US" sz="2400" dirty="0" smtClean="0">
              <a:solidFill>
                <a:schemeClr val="tx1"/>
              </a:solidFill>
              <a:latin typeface="Helvetica" pitchFamily="34" charset="0"/>
            </a:endParaRPr>
          </a:p>
          <a:p>
            <a:pPr marL="571500" indent="-571500">
              <a:buFontTx/>
              <a:buNone/>
              <a:defRPr/>
            </a:pPr>
            <a:endParaRPr lang="en-US" sz="2400" dirty="0" smtClean="0">
              <a:solidFill>
                <a:schemeClr val="tx1"/>
              </a:solidFill>
              <a:latin typeface="Helvetica" pitchFamily="34" charset="0"/>
            </a:endParaRPr>
          </a:p>
          <a:p>
            <a:pPr marL="571500" indent="-571500">
              <a:buFontTx/>
              <a:buNone/>
              <a:defRPr/>
            </a:pPr>
            <a:endParaRPr lang="en-US" sz="2400" dirty="0" smtClean="0">
              <a:solidFill>
                <a:schemeClr val="tx1"/>
              </a:solidFill>
              <a:latin typeface="Helvetica" pitchFamily="34" charset="0"/>
            </a:endParaRPr>
          </a:p>
          <a:p>
            <a:pPr marL="571500" indent="-571500">
              <a:buFontTx/>
              <a:buNone/>
              <a:defRPr/>
            </a:pPr>
            <a:endParaRPr lang="en-US" sz="2800" dirty="0" smtClean="0">
              <a:solidFill>
                <a:schemeClr val="tx1"/>
              </a:solidFill>
              <a:latin typeface="Helvetica" pitchFamily="34" charset="0"/>
            </a:endParaRPr>
          </a:p>
          <a:p>
            <a:pPr marL="952500" lvl="1" indent="-495300">
              <a:buFontTx/>
              <a:buNone/>
              <a:defRPr/>
            </a:pPr>
            <a:endParaRPr lang="en-US" sz="3000" dirty="0" smtClean="0">
              <a:solidFill>
                <a:schemeClr val="tx1"/>
              </a:solidFill>
              <a:latin typeface="Helvetica" pitchFamily="34" charset="0"/>
            </a:endParaRPr>
          </a:p>
        </p:txBody>
      </p:sp>
      <p:sp>
        <p:nvSpPr>
          <p:cNvPr id="7" name="Title 4"/>
          <p:cNvSpPr>
            <a:spLocks noGrp="1"/>
          </p:cNvSpPr>
          <p:nvPr>
            <p:ph type="title"/>
          </p:nvPr>
        </p:nvSpPr>
        <p:spPr>
          <a:xfrm>
            <a:off x="457200" y="152400"/>
            <a:ext cx="8229600" cy="1143000"/>
          </a:xfrm>
        </p:spPr>
        <p:txBody>
          <a:bodyPr/>
          <a:lstStyle/>
          <a:p>
            <a:r>
              <a:rPr lang="en-US" sz="4000" b="1" dirty="0" smtClean="0"/>
              <a:t>Interim Visits</a:t>
            </a:r>
            <a:endParaRPr lang="en-US" sz="4000" dirty="0">
              <a:effectLst/>
              <a:latin typeface="Calibri" pitchFamily="34" charset="0"/>
              <a:cs typeface="Arial" pitchFamily="34" charset="0"/>
            </a:endParaRPr>
          </a:p>
        </p:txBody>
      </p:sp>
      <p:pic>
        <p:nvPicPr>
          <p:cNvPr id="5"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2" dur="1000"/>
                                        <p:tgtEl>
                                          <p:spTgt spid="1024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5" dur="1000"/>
                                        <p:tgtEl>
                                          <p:spTgt spid="1024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0" dur="1000"/>
                                        <p:tgtEl>
                                          <p:spTgt spid="1024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25" dur="1000"/>
                                        <p:tgtEl>
                                          <p:spTgt spid="1024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30" dur="10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1295400"/>
            <a:ext cx="7924800" cy="5181600"/>
          </a:xfrm>
        </p:spPr>
        <p:txBody>
          <a:bodyPr>
            <a:normAutofit/>
          </a:bodyPr>
          <a:lstStyle/>
          <a:p>
            <a:pPr marL="347663" indent="-287338">
              <a:defRPr/>
            </a:pPr>
            <a:r>
              <a:rPr lang="en-US" sz="2800" dirty="0" smtClean="0">
                <a:cs typeface="Arial" pitchFamily="34" charset="0"/>
              </a:rPr>
              <a:t>Interim Visits are documented like required follow-up visits, using the Visit Summary CRF  </a:t>
            </a:r>
            <a:endParaRPr lang="en-US" sz="2800" dirty="0" smtClean="0">
              <a:solidFill>
                <a:schemeClr val="tx1"/>
              </a:solidFill>
              <a:cs typeface="Arial" pitchFamily="34" charset="0"/>
            </a:endParaRPr>
          </a:p>
          <a:p>
            <a:pPr marL="747713" lvl="1" indent="-287338">
              <a:defRPr/>
            </a:pPr>
            <a:r>
              <a:rPr lang="en-US" sz="2400" dirty="0" smtClean="0">
                <a:cs typeface="Arial" pitchFamily="34" charset="0"/>
              </a:rPr>
              <a:t>There is no Interim Visit CRF for ASPIRE</a:t>
            </a:r>
          </a:p>
          <a:p>
            <a:pPr marL="347663" indent="-287338">
              <a:defRPr/>
            </a:pPr>
            <a:r>
              <a:rPr lang="en-US" sz="2800" dirty="0" smtClean="0">
                <a:cs typeface="Arial" pitchFamily="34" charset="0"/>
              </a:rPr>
              <a:t>The interim visit code on the Visit Summary CRF will let us know it is an interim visit, along with a “yes” to item 5</a:t>
            </a:r>
          </a:p>
          <a:p>
            <a:pPr marL="347663" indent="-287338">
              <a:defRPr/>
            </a:pPr>
            <a:r>
              <a:rPr lang="en-US" sz="2800" dirty="0" smtClean="0">
                <a:solidFill>
                  <a:schemeClr val="tx1"/>
                </a:solidFill>
                <a:cs typeface="Arial" pitchFamily="34" charset="0"/>
              </a:rPr>
              <a:t>Since we don’t know the reason for th</a:t>
            </a:r>
            <a:r>
              <a:rPr lang="en-US" sz="2800" dirty="0" smtClean="0">
                <a:cs typeface="Arial" pitchFamily="34" charset="0"/>
              </a:rPr>
              <a:t>e interim visit or </a:t>
            </a:r>
            <a:r>
              <a:rPr lang="en-US" sz="2800" dirty="0" smtClean="0">
                <a:solidFill>
                  <a:schemeClr val="tx1"/>
                </a:solidFill>
                <a:cs typeface="Arial" pitchFamily="34" charset="0"/>
              </a:rPr>
              <a:t>what CRFs were complete, we will need you to tell us (VS-1 items 5a, 5b)</a:t>
            </a:r>
          </a:p>
          <a:p>
            <a:pPr marL="347663" indent="-287338">
              <a:defRPr/>
            </a:pPr>
            <a:r>
              <a:rPr lang="en-US" sz="2800" dirty="0" smtClean="0">
                <a:cs typeface="Arial" pitchFamily="34" charset="0"/>
              </a:rPr>
              <a:t>Visit Summary CRF items 6 and 7 are left               blank for interim visits</a:t>
            </a:r>
            <a:endParaRPr lang="en-US" dirty="0" smtClean="0">
              <a:solidFill>
                <a:schemeClr val="tx1"/>
              </a:solidFill>
            </a:endParaRPr>
          </a:p>
        </p:txBody>
      </p:sp>
      <p:sp>
        <p:nvSpPr>
          <p:cNvPr id="6152" name="Rectangle 8"/>
          <p:cNvSpPr>
            <a:spLocks noChangeArrowheads="1"/>
          </p:cNvSpPr>
          <p:nvPr/>
        </p:nvSpPr>
        <p:spPr bwMode="auto">
          <a:xfrm>
            <a:off x="1676400" y="2362200"/>
            <a:ext cx="7239000" cy="519113"/>
          </a:xfrm>
          <a:prstGeom prst="rect">
            <a:avLst/>
          </a:prstGeom>
          <a:noFill/>
          <a:ln w="31750">
            <a:noFill/>
            <a:miter lim="800000"/>
            <a:headEnd/>
            <a:tailEnd/>
          </a:ln>
        </p:spPr>
        <p:txBody>
          <a:bodyPr>
            <a:spAutoFit/>
          </a:bodyPr>
          <a:lstStyle/>
          <a:p>
            <a:endParaRPr lang="en-US" sz="2800" b="0" dirty="0">
              <a:latin typeface="Helvetica" pitchFamily="34" charset="0"/>
            </a:endParaRPr>
          </a:p>
        </p:txBody>
      </p:sp>
      <p:sp>
        <p:nvSpPr>
          <p:cNvPr id="7" name="Title 4"/>
          <p:cNvSpPr>
            <a:spLocks noGrp="1"/>
          </p:cNvSpPr>
          <p:nvPr>
            <p:ph type="title"/>
          </p:nvPr>
        </p:nvSpPr>
        <p:spPr/>
        <p:txBody>
          <a:bodyPr/>
          <a:lstStyle/>
          <a:p>
            <a:r>
              <a:rPr lang="en-US" sz="4000" b="1" dirty="0" smtClean="0"/>
              <a:t>Interim Visit Documentation</a:t>
            </a:r>
            <a:endParaRPr lang="en-US" sz="4000" dirty="0">
              <a:effectLst/>
              <a:latin typeface="Calibri" pitchFamily="34" charset="0"/>
              <a:cs typeface="Arial" pitchFamily="34" charset="0"/>
            </a:endParaRPr>
          </a:p>
        </p:txBody>
      </p:sp>
      <p:pic>
        <p:nvPicPr>
          <p:cNvPr id="5"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1000"/>
                                        <p:tgtEl>
                                          <p:spTgt spid="102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1000"/>
                                        <p:tgtEl>
                                          <p:spTgt spid="102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5" dur="1000"/>
                                        <p:tgtEl>
                                          <p:spTgt spid="102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0" dur="1000"/>
                                        <p:tgtEl>
                                          <p:spTgt spid="1024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5" dur="1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33400" y="1143000"/>
            <a:ext cx="8229600" cy="5334000"/>
          </a:xfrm>
        </p:spPr>
        <p:txBody>
          <a:bodyPr>
            <a:normAutofit lnSpcReduction="10000"/>
          </a:bodyPr>
          <a:lstStyle/>
          <a:p>
            <a:r>
              <a:rPr lang="en-US" sz="2400" dirty="0" smtClean="0"/>
              <a:t>If the interim contact results in at least one </a:t>
            </a:r>
            <a:r>
              <a:rPr lang="en-US" sz="2400" u="sng" dirty="0" smtClean="0"/>
              <a:t>newly-completed DataFax CRF</a:t>
            </a:r>
            <a:r>
              <a:rPr lang="en-US" sz="2400" dirty="0" smtClean="0"/>
              <a:t>, the interim visit is assigned an interim visit code</a:t>
            </a:r>
          </a:p>
          <a:p>
            <a:pPr>
              <a:buNone/>
            </a:pPr>
            <a:endParaRPr lang="en-US" sz="2400" dirty="0" smtClean="0">
              <a:solidFill>
                <a:schemeClr val="tx1"/>
              </a:solidFill>
              <a:cs typeface="Arial" pitchFamily="34" charset="0"/>
            </a:endParaRPr>
          </a:p>
          <a:p>
            <a:r>
              <a:rPr lang="en-US" sz="2400" dirty="0" smtClean="0">
                <a:solidFill>
                  <a:schemeClr val="tx1"/>
                </a:solidFill>
                <a:cs typeface="Arial" pitchFamily="34" charset="0"/>
              </a:rPr>
              <a:t>Interim visit codes use the box to the right of the decimal point – assign starting with .1</a:t>
            </a:r>
          </a:p>
          <a:p>
            <a:endParaRPr lang="en-US" sz="2400" dirty="0" smtClean="0">
              <a:solidFill>
                <a:schemeClr val="tx1"/>
              </a:solidFill>
              <a:cs typeface="Arial" pitchFamily="34" charset="0"/>
            </a:endParaRPr>
          </a:p>
          <a:p>
            <a:r>
              <a:rPr lang="en-US" sz="2400" dirty="0" smtClean="0">
                <a:cs typeface="Arial" pitchFamily="34" charset="0"/>
              </a:rPr>
              <a:t>For the numbers to the left of the decimal point, use the visit month of the most recently-required visit, even if the interim visit date is in the next visit’s window</a:t>
            </a:r>
          </a:p>
          <a:p>
            <a:pPr lvl="1"/>
            <a:r>
              <a:rPr lang="en-US" sz="2000" dirty="0" smtClean="0">
                <a:cs typeface="Arial" pitchFamily="34" charset="0"/>
              </a:rPr>
              <a:t>The interim visit code will be a number in-between the two visit months when the interim visit occurred</a:t>
            </a:r>
          </a:p>
          <a:p>
            <a:pPr lvl="1"/>
            <a:endParaRPr lang="en-US" sz="2000" dirty="0" smtClean="0">
              <a:cs typeface="Arial" pitchFamily="34" charset="0"/>
            </a:endParaRPr>
          </a:p>
          <a:p>
            <a:pPr marL="347663" indent="-287338">
              <a:defRPr/>
            </a:pPr>
            <a:r>
              <a:rPr lang="en-US" sz="2400" dirty="0" smtClean="0">
                <a:cs typeface="Arial" pitchFamily="34" charset="0"/>
              </a:rPr>
              <a:t>Ex.: A ppt has an interim visit 7 days after her Month 6 visit to draw labs; visit code = 06.1 (in-between Months 6 and 7)</a:t>
            </a:r>
          </a:p>
        </p:txBody>
      </p:sp>
      <p:sp>
        <p:nvSpPr>
          <p:cNvPr id="10" name="Title 4"/>
          <p:cNvSpPr>
            <a:spLocks noGrp="1"/>
          </p:cNvSpPr>
          <p:nvPr>
            <p:ph type="title"/>
          </p:nvPr>
        </p:nvSpPr>
        <p:spPr>
          <a:xfrm>
            <a:off x="457200" y="228600"/>
            <a:ext cx="8229600" cy="960438"/>
          </a:xfrm>
        </p:spPr>
        <p:txBody>
          <a:bodyPr/>
          <a:lstStyle/>
          <a:p>
            <a:r>
              <a:rPr lang="en-US" sz="4000" b="1" dirty="0" smtClean="0"/>
              <a:t>Interim Visit Codes</a:t>
            </a:r>
            <a:endParaRPr lang="en-US" sz="4000" dirty="0">
              <a:effectLst/>
              <a:latin typeface="Calibri" pitchFamily="34" charset="0"/>
              <a:cs typeface="Arial" pitchFamily="34" charset="0"/>
            </a:endParaRPr>
          </a:p>
        </p:txBody>
      </p:sp>
      <p:pic>
        <p:nvPicPr>
          <p:cNvPr id="9"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467600" y="59309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10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7" dur="1000"/>
                                        <p:tgtEl>
                                          <p:spTgt spid="1536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0" dur="1000"/>
                                        <p:tgtEl>
                                          <p:spTgt spid="1536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25" dur="1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600200" y="1066800"/>
            <a:ext cx="6946900" cy="5105400"/>
          </a:xfrm>
        </p:spPr>
        <p:txBody>
          <a:bodyPr/>
          <a:lstStyle/>
          <a:p>
            <a:pPr lvl="1">
              <a:buFontTx/>
              <a:buNone/>
            </a:pPr>
            <a:endParaRPr lang="en-US" sz="2300" dirty="0" smtClean="0">
              <a:solidFill>
                <a:schemeClr val="tx1"/>
              </a:solidFill>
            </a:endParaRPr>
          </a:p>
          <a:p>
            <a:pPr lvl="1">
              <a:buFontTx/>
              <a:buNone/>
            </a:pPr>
            <a:endParaRPr lang="en-US" sz="2300" b="1" dirty="0" smtClean="0"/>
          </a:p>
        </p:txBody>
      </p:sp>
      <p:sp>
        <p:nvSpPr>
          <p:cNvPr id="7" name="Rectangle 3"/>
          <p:cNvSpPr txBox="1">
            <a:spLocks noChangeArrowheads="1"/>
          </p:cNvSpPr>
          <p:nvPr/>
        </p:nvSpPr>
        <p:spPr>
          <a:xfrm>
            <a:off x="381000" y="1371600"/>
            <a:ext cx="8382000" cy="5029200"/>
          </a:xfrm>
          <a:prstGeom prst="rect">
            <a:avLst/>
          </a:prstGeom>
        </p:spPr>
        <p:txBody>
          <a:bodyPr>
            <a:noAutofit/>
          </a:bodyPr>
          <a:lstStyle/>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cs typeface="Arial" pitchFamily="34" charset="0"/>
              </a:rPr>
              <a:t>A visit is a split visit when the </a:t>
            </a:r>
            <a:r>
              <a:rPr lang="en-US" sz="2800" dirty="0" smtClean="0">
                <a:cs typeface="Arial" pitchFamily="34" charset="0"/>
              </a:rPr>
              <a:t>required </a:t>
            </a:r>
            <a:r>
              <a:rPr lang="en-US" sz="2800" noProof="0" dirty="0" smtClean="0">
                <a:cs typeface="Arial" pitchFamily="34" charset="0"/>
              </a:rPr>
              <a:t>visit procedures are split (done) over 2 or more days</a:t>
            </a: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b="0" dirty="0" smtClean="0">
                <a:cs typeface="Arial" pitchFamily="34" charset="0"/>
              </a:rPr>
              <a:t>The days must all fal</a:t>
            </a:r>
            <a:r>
              <a:rPr lang="en-US" sz="2800" dirty="0" smtClean="0">
                <a:cs typeface="Arial" pitchFamily="34" charset="0"/>
              </a:rPr>
              <a:t>l within the visit window; any required procedures not done within the visit window are missed procedures </a:t>
            </a:r>
            <a:endParaRPr kumimoji="0" lang="en-US" sz="2800" i="0" u="none" strike="noStrike" kern="1200" cap="none" spc="0" normalizeH="0" baseline="0" noProof="0" dirty="0" smtClean="0">
              <a:ln>
                <a:noFill/>
              </a:ln>
              <a:solidFill>
                <a:schemeClr val="tx1"/>
              </a:solidFill>
              <a:effectLst/>
              <a:uLnTx/>
              <a:uFillTx/>
              <a:cs typeface="Arial" pitchFamily="34" charset="0"/>
            </a:endParaRP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b="0" dirty="0" smtClean="0">
                <a:cs typeface="Arial" pitchFamily="34" charset="0"/>
              </a:rPr>
              <a:t>For split visits, only 1 Visit Summary form is completed, and the Visit Date on this CRF is the date of the first part of the split visit</a:t>
            </a:r>
            <a:endParaRPr lang="en-US" sz="2800" dirty="0" smtClean="0">
              <a:cs typeface="Arial" pitchFamily="34" charset="0"/>
            </a:endParaRPr>
          </a:p>
          <a:p>
            <a:pPr marL="804863" lvl="1" indent="-287338">
              <a:spcBef>
                <a:spcPts val="600"/>
              </a:spcBef>
              <a:buClr>
                <a:schemeClr val="accent1"/>
              </a:buClr>
              <a:buSzPct val="80000"/>
              <a:buFont typeface="Wingdings 2"/>
              <a:buChar char=""/>
              <a:defRPr/>
            </a:pPr>
            <a:r>
              <a:rPr lang="en-US" sz="2800" b="0" dirty="0" smtClean="0">
                <a:cs typeface="Arial" pitchFamily="34" charset="0"/>
              </a:rPr>
              <a:t>All CRFs completed for the split visit are assigned the same visit code (ex. </a:t>
            </a:r>
            <a:r>
              <a:rPr lang="en-US" sz="2800" dirty="0" smtClean="0">
                <a:cs typeface="Arial" pitchFamily="34" charset="0"/>
              </a:rPr>
              <a:t>12.0)</a:t>
            </a:r>
            <a:endParaRPr kumimoji="0" lang="en-US" sz="2800" i="0" u="none" strike="noStrike" kern="1200" cap="none" spc="0" normalizeH="0" baseline="0" noProof="0" dirty="0" smtClean="0">
              <a:ln>
                <a:noFill/>
              </a:ln>
              <a:solidFill>
                <a:schemeClr val="tx1"/>
              </a:solidFill>
              <a:effectLst/>
              <a:uLnTx/>
              <a:uFillTx/>
              <a:cs typeface="Arial" pitchFamily="34" charset="0"/>
            </a:endParaRP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b="0" dirty="0" smtClean="0">
                <a:cs typeface="Arial" pitchFamily="34" charset="0"/>
              </a:rPr>
              <a:t>Can interim visits be split? </a:t>
            </a:r>
            <a:endParaRPr kumimoji="0" lang="en-US" sz="2800" b="0" i="0" u="none" strike="noStrike" kern="1200" cap="none" spc="0" normalizeH="0" baseline="0" noProof="0" dirty="0" smtClean="0">
              <a:ln>
                <a:noFill/>
              </a:ln>
              <a:solidFill>
                <a:schemeClr val="tx1"/>
              </a:solidFill>
              <a:effectLst/>
              <a:uLnTx/>
              <a:uFillTx/>
              <a:cs typeface="Arial" pitchFamily="34" charset="0"/>
            </a:endParaRP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p:txBody>
      </p:sp>
      <p:sp>
        <p:nvSpPr>
          <p:cNvPr id="9" name="Title 4"/>
          <p:cNvSpPr>
            <a:spLocks noGrp="1"/>
          </p:cNvSpPr>
          <p:nvPr>
            <p:ph type="title"/>
          </p:nvPr>
        </p:nvSpPr>
        <p:spPr>
          <a:xfrm>
            <a:off x="457200" y="274638"/>
            <a:ext cx="8229600" cy="1143000"/>
          </a:xfrm>
        </p:spPr>
        <p:txBody>
          <a:bodyPr/>
          <a:lstStyle/>
          <a:p>
            <a:r>
              <a:rPr lang="en-US" sz="4000" b="1" dirty="0" smtClean="0"/>
              <a:t>Split Visits</a:t>
            </a:r>
            <a:endParaRPr lang="en-US" sz="4000" dirty="0">
              <a:effectLst/>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1600"/>
            <a:ext cx="8229600" cy="1143000"/>
          </a:xfrm>
        </p:spPr>
        <p:txBody>
          <a:bodyPr>
            <a:normAutofit fontScale="90000"/>
          </a:bodyPr>
          <a:lstStyle/>
          <a:p>
            <a:r>
              <a:rPr lang="en-US" dirty="0" smtClean="0"/>
              <a:t>Let’s Talk PUEV and Early Termination…….</a:t>
            </a:r>
            <a:endParaRPr lang="en-US" dirty="0"/>
          </a:p>
        </p:txBody>
      </p:sp>
    </p:spTree>
    <p:extLst>
      <p:ext uri="{BB962C8B-B14F-4D97-AF65-F5344CB8AC3E}">
        <p14:creationId xmlns:p14="http://schemas.microsoft.com/office/powerpoint/2010/main" val="1398865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normAutofit fontScale="90000"/>
          </a:bodyPr>
          <a:lstStyle/>
          <a:p>
            <a:r>
              <a:rPr lang="en-US" dirty="0" smtClean="0"/>
              <a:t>PUEV Timing and Required Procedures</a:t>
            </a:r>
            <a:endParaRPr lang="en-US" dirty="0"/>
          </a:p>
        </p:txBody>
      </p:sp>
      <p:sp>
        <p:nvSpPr>
          <p:cNvPr id="3" name="Content Placeholder 2"/>
          <p:cNvSpPr>
            <a:spLocks noGrp="1"/>
          </p:cNvSpPr>
          <p:nvPr>
            <p:ph idx="1"/>
          </p:nvPr>
        </p:nvSpPr>
        <p:spPr>
          <a:xfrm>
            <a:off x="304800" y="1524000"/>
            <a:ext cx="8458200" cy="5029200"/>
          </a:xfrm>
        </p:spPr>
        <p:txBody>
          <a:bodyPr>
            <a:normAutofit fontScale="77500" lnSpcReduction="20000"/>
          </a:bodyPr>
          <a:lstStyle/>
          <a:p>
            <a:r>
              <a:rPr lang="en-US" dirty="0" smtClean="0"/>
              <a:t>Product Use End Visits will take place at the end of the study, during the same calendar month for ALL participants</a:t>
            </a:r>
          </a:p>
          <a:p>
            <a:pPr lvl="1"/>
            <a:r>
              <a:rPr lang="en-US" dirty="0" smtClean="0"/>
              <a:t>The PUEV </a:t>
            </a:r>
            <a:r>
              <a:rPr lang="en-US" u="sng" dirty="0" smtClean="0"/>
              <a:t>is not </a:t>
            </a:r>
            <a:r>
              <a:rPr lang="en-US" dirty="0" smtClean="0"/>
              <a:t>when a ppt is permanently discontinued from product prior to study end</a:t>
            </a:r>
          </a:p>
          <a:p>
            <a:pPr lvl="1">
              <a:buNone/>
            </a:pPr>
            <a:endParaRPr lang="en-US" dirty="0" smtClean="0"/>
          </a:p>
          <a:p>
            <a:r>
              <a:rPr lang="en-US" dirty="0" smtClean="0"/>
              <a:t>When PUEVs will happen for all ppts will be determined based on HIV endpoints</a:t>
            </a:r>
          </a:p>
          <a:p>
            <a:pPr>
              <a:buNone/>
            </a:pPr>
            <a:endParaRPr lang="en-US" dirty="0" smtClean="0"/>
          </a:p>
          <a:p>
            <a:r>
              <a:rPr lang="en-US" dirty="0" smtClean="0"/>
              <a:t>Possible scenario: in June 2014, it is determined the study has enough HIV endpoints</a:t>
            </a:r>
          </a:p>
          <a:p>
            <a:pPr lvl="1"/>
            <a:r>
              <a:rPr lang="en-US" dirty="0" smtClean="0"/>
              <a:t>Starting on Aug 1, 2014, each required visit will be conducted as a PUEV for each ppt</a:t>
            </a:r>
          </a:p>
          <a:p>
            <a:pPr lvl="1"/>
            <a:r>
              <a:rPr lang="en-US" dirty="0" smtClean="0"/>
              <a:t>No special visit code; Visit Month = Visit Code</a:t>
            </a:r>
          </a:p>
          <a:p>
            <a:pPr lvl="1"/>
            <a:r>
              <a:rPr lang="en-US" dirty="0" smtClean="0"/>
              <a:t>No special CRF; will use Visit Summary and mark in item 4/4a that it is the ppt’s PUEV</a:t>
            </a:r>
          </a:p>
          <a:p>
            <a:endParaRPr lang="en-US" dirty="0"/>
          </a:p>
        </p:txBody>
      </p:sp>
    </p:spTree>
    <p:extLst>
      <p:ext uri="{BB962C8B-B14F-4D97-AF65-F5344CB8AC3E}">
        <p14:creationId xmlns:p14="http://schemas.microsoft.com/office/powerpoint/2010/main" val="2370186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4000" dirty="0" smtClean="0"/>
              <a:t>Scheduled Study Exit/Termination</a:t>
            </a:r>
            <a:endParaRPr lang="en-US" sz="4000" dirty="0"/>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r>
              <a:rPr lang="en-US" dirty="0" smtClean="0"/>
              <a:t>Main purpose is to assess for delayed HIV seroconversion after product use has ended</a:t>
            </a:r>
          </a:p>
          <a:p>
            <a:endParaRPr lang="en-US" dirty="0" smtClean="0"/>
          </a:p>
          <a:p>
            <a:r>
              <a:rPr lang="en-US" dirty="0" smtClean="0"/>
              <a:t>Will occur 4 weeks after the PUEV,  at the next regularly-required visit</a:t>
            </a:r>
          </a:p>
          <a:p>
            <a:pPr lvl="1"/>
            <a:r>
              <a:rPr lang="en-US" dirty="0" smtClean="0"/>
              <a:t>Example: The ppt’s Month 22 is her PUEV. Month 23 is her scheduled study exit/term. visit </a:t>
            </a:r>
          </a:p>
          <a:p>
            <a:pPr lvl="1"/>
            <a:r>
              <a:rPr lang="en-US" dirty="0" smtClean="0"/>
              <a:t>No special visit code; Visit Month = Visit Code</a:t>
            </a:r>
          </a:p>
          <a:p>
            <a:pPr lvl="1"/>
            <a:r>
              <a:rPr lang="en-US" dirty="0" smtClean="0"/>
              <a:t>No special CRF; use VS-1 items 4/4a </a:t>
            </a:r>
          </a:p>
          <a:p>
            <a:pPr lvl="1"/>
            <a:endParaRPr lang="en-US" dirty="0" smtClean="0"/>
          </a:p>
          <a:p>
            <a:r>
              <a:rPr lang="en-US" dirty="0" smtClean="0"/>
              <a:t>HIV-infected ppts will not completed this visit (no need to assess for delayed seroconversion)</a:t>
            </a:r>
          </a:p>
          <a:p>
            <a:endParaRPr lang="en-US" dirty="0" smtClean="0"/>
          </a:p>
          <a:p>
            <a:r>
              <a:rPr lang="en-US" dirty="0" smtClean="0"/>
              <a:t>Since there is no Sample 2 collection, there should not be any post-termination visits requiring CRFs</a:t>
            </a:r>
            <a:endParaRPr lang="en-US" dirty="0"/>
          </a:p>
        </p:txBody>
      </p:sp>
    </p:spTree>
    <p:extLst>
      <p:ext uri="{BB962C8B-B14F-4D97-AF65-F5344CB8AC3E}">
        <p14:creationId xmlns:p14="http://schemas.microsoft.com/office/powerpoint/2010/main" val="3611913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Early Termination Visits</a:t>
            </a:r>
            <a:endParaRPr lang="en-US" sz="4000" dirty="0"/>
          </a:p>
        </p:txBody>
      </p:sp>
      <p:sp>
        <p:nvSpPr>
          <p:cNvPr id="3" name="Content Placeholder 2"/>
          <p:cNvSpPr>
            <a:spLocks noGrp="1"/>
          </p:cNvSpPr>
          <p:nvPr>
            <p:ph idx="1"/>
          </p:nvPr>
        </p:nvSpPr>
        <p:spPr>
          <a:xfrm>
            <a:off x="381000" y="1600200"/>
            <a:ext cx="8534400" cy="5029200"/>
          </a:xfrm>
        </p:spPr>
        <p:txBody>
          <a:bodyPr>
            <a:normAutofit fontScale="92500" lnSpcReduction="10000"/>
          </a:bodyPr>
          <a:lstStyle/>
          <a:p>
            <a:r>
              <a:rPr lang="en-US" dirty="0" smtClean="0"/>
              <a:t>Will occur if a ppt withdraws consent</a:t>
            </a:r>
          </a:p>
          <a:p>
            <a:r>
              <a:rPr lang="en-US" dirty="0" smtClean="0"/>
              <a:t>If consent withdrawn, complete as many of the Early Termination visit procedures as possible</a:t>
            </a:r>
          </a:p>
          <a:p>
            <a:pPr lvl="1"/>
            <a:r>
              <a:rPr lang="en-US" dirty="0" smtClean="0"/>
              <a:t>Early Term. = PUEV + Study Exit/Term. Procedures</a:t>
            </a:r>
          </a:p>
          <a:p>
            <a:pPr lvl="1"/>
            <a:r>
              <a:rPr lang="en-US" dirty="0" smtClean="0"/>
              <a:t>Use Early Termination CRF form packet; refer to Early Termination Visit in Schedule of Forms (Data SSP Section)</a:t>
            </a:r>
          </a:p>
          <a:p>
            <a:pPr lvl="1"/>
            <a:r>
              <a:rPr lang="en-US" dirty="0" smtClean="0"/>
              <a:t>Mark “early termination”  on Visit Summary CRF item 4a</a:t>
            </a:r>
          </a:p>
          <a:p>
            <a:r>
              <a:rPr lang="en-US" dirty="0" smtClean="0"/>
              <a:t>Ppt should not be contacted for future visits, but do ask them if they want to be contacted when study results are available</a:t>
            </a:r>
          </a:p>
          <a:p>
            <a:pPr marL="0" indent="0">
              <a:buNone/>
            </a:pPr>
            <a:endParaRPr lang="en-US" dirty="0" smtClean="0"/>
          </a:p>
        </p:txBody>
      </p:sp>
    </p:spTree>
    <p:extLst>
      <p:ext uri="{BB962C8B-B14F-4D97-AF65-F5344CB8AC3E}">
        <p14:creationId xmlns:p14="http://schemas.microsoft.com/office/powerpoint/2010/main" val="1017036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000" dirty="0" smtClean="0"/>
              <a:t>Follow-up Visit Scenarios for Discussion</a:t>
            </a:r>
            <a:endParaRPr lang="en-US" sz="4000" dirty="0"/>
          </a:p>
        </p:txBody>
      </p:sp>
      <p:sp>
        <p:nvSpPr>
          <p:cNvPr id="3" name="Content Placeholder 2"/>
          <p:cNvSpPr>
            <a:spLocks noGrp="1"/>
          </p:cNvSpPr>
          <p:nvPr>
            <p:ph idx="1"/>
          </p:nvPr>
        </p:nvSpPr>
        <p:spPr>
          <a:xfrm>
            <a:off x="381000" y="1219200"/>
            <a:ext cx="8534400" cy="3124200"/>
          </a:xfrm>
        </p:spPr>
        <p:txBody>
          <a:bodyPr>
            <a:normAutofit fontScale="92500"/>
          </a:bodyPr>
          <a:lstStyle/>
          <a:p>
            <a:pPr>
              <a:buNone/>
            </a:pPr>
            <a:r>
              <a:rPr lang="en-US" dirty="0" smtClean="0"/>
              <a:t>Scenario 1</a:t>
            </a:r>
          </a:p>
          <a:p>
            <a:pPr>
              <a:buNone/>
            </a:pPr>
            <a:r>
              <a:rPr lang="en-US" dirty="0" smtClean="0"/>
              <a:t>	A ppt completes her Enrollment Visit, and comes back one week later to report a new AE.</a:t>
            </a:r>
          </a:p>
          <a:p>
            <a:pPr>
              <a:buNone/>
            </a:pPr>
            <a:endParaRPr lang="en-US" dirty="0" smtClean="0"/>
          </a:p>
          <a:p>
            <a:pPr>
              <a:buNone/>
            </a:pPr>
            <a:r>
              <a:rPr lang="en-US" dirty="0" smtClean="0"/>
              <a:t>	Q. What type of visit is this? What visit code is assigned? What CRF is used to document the visit? </a:t>
            </a:r>
          </a:p>
        </p:txBody>
      </p:sp>
      <p:sp>
        <p:nvSpPr>
          <p:cNvPr id="4" name="Content Placeholder 2"/>
          <p:cNvSpPr txBox="1">
            <a:spLocks/>
          </p:cNvSpPr>
          <p:nvPr/>
        </p:nvSpPr>
        <p:spPr>
          <a:xfrm>
            <a:off x="533400" y="4648200"/>
            <a:ext cx="80772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	</a:t>
            </a:r>
            <a:r>
              <a:rPr lang="en-US" sz="3200" noProof="0" dirty="0" smtClean="0"/>
              <a:t>A.  This is an interim visit, documented with a Visit Summary CRF coded as 98.1 (in addition to any other CRFs).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70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600200"/>
            <a:ext cx="7785100" cy="5257800"/>
          </a:xfrm>
        </p:spPr>
        <p:txBody>
          <a:bodyPr>
            <a:normAutofit/>
          </a:bodyPr>
          <a:lstStyle/>
          <a:p>
            <a:pPr>
              <a:lnSpc>
                <a:spcPct val="90000"/>
              </a:lnSpc>
            </a:pPr>
            <a:r>
              <a:rPr lang="en-US" sz="2800" dirty="0" smtClean="0">
                <a:cs typeface="Arial" pitchFamily="34" charset="0"/>
              </a:rPr>
              <a:t>Ideally, follow-up visits will occur on the target day, at 28 day intervals from EV date</a:t>
            </a:r>
          </a:p>
          <a:p>
            <a:pPr>
              <a:lnSpc>
                <a:spcPct val="90000"/>
              </a:lnSpc>
            </a:pPr>
            <a:r>
              <a:rPr lang="en-US" sz="2800" dirty="0" smtClean="0">
                <a:cs typeface="Arial" pitchFamily="34" charset="0"/>
              </a:rPr>
              <a:t>A follow-up visit schedule is fixed for each ppt (based on Enrollment date) and does not change based on actual visit completion date</a:t>
            </a:r>
          </a:p>
          <a:p>
            <a:pPr>
              <a:lnSpc>
                <a:spcPct val="90000"/>
              </a:lnSpc>
            </a:pPr>
            <a:r>
              <a:rPr lang="en-US" sz="2800" dirty="0" smtClean="0">
                <a:cs typeface="Arial" pitchFamily="34" charset="0"/>
              </a:rPr>
              <a:t>If the visit cannot occur on the target day, it should be completed as close to the target day as possible and within the visit window</a:t>
            </a:r>
          </a:p>
          <a:p>
            <a:pPr>
              <a:lnSpc>
                <a:spcPct val="90000"/>
              </a:lnSpc>
            </a:pPr>
            <a:r>
              <a:rPr lang="en-US" sz="2800" dirty="0" smtClean="0">
                <a:cs typeface="Arial" pitchFamily="34" charset="0"/>
              </a:rPr>
              <a:t>Visit windows are continuous, so                       each day in follow-up is always in a               window</a:t>
            </a:r>
          </a:p>
          <a:p>
            <a:pPr>
              <a:lnSpc>
                <a:spcPct val="90000"/>
              </a:lnSpc>
              <a:buNone/>
            </a:pPr>
            <a:endParaRPr lang="en-US" sz="2800" dirty="0" smtClean="0">
              <a:latin typeface="Arial" pitchFamily="34" charset="0"/>
              <a:cs typeface="Arial" pitchFamily="34" charset="0"/>
            </a:endParaRPr>
          </a:p>
          <a:p>
            <a:pPr lvl="1">
              <a:lnSpc>
                <a:spcPct val="90000"/>
              </a:lnSpc>
              <a:buNone/>
            </a:pPr>
            <a:endParaRPr lang="en-US" sz="2400" dirty="0" smtClean="0">
              <a:solidFill>
                <a:schemeClr val="tx1"/>
              </a:solidFill>
            </a:endParaRPr>
          </a:p>
        </p:txBody>
      </p:sp>
      <p:grpSp>
        <p:nvGrpSpPr>
          <p:cNvPr id="2" name="Group 4"/>
          <p:cNvGrpSpPr>
            <a:grpSpLocks/>
          </p:cNvGrpSpPr>
          <p:nvPr/>
        </p:nvGrpSpPr>
        <p:grpSpPr bwMode="auto">
          <a:xfrm>
            <a:off x="6781800" y="4572000"/>
            <a:ext cx="1598613" cy="1676400"/>
            <a:chOff x="45" y="96"/>
            <a:chExt cx="479" cy="480"/>
          </a:xfrm>
        </p:grpSpPr>
        <p:sp>
          <p:nvSpPr>
            <p:cNvPr id="5175" name="Freeform 5"/>
            <p:cNvSpPr>
              <a:spLocks/>
            </p:cNvSpPr>
            <p:nvPr/>
          </p:nvSpPr>
          <p:spPr bwMode="auto">
            <a:xfrm>
              <a:off x="45" y="96"/>
              <a:ext cx="479" cy="480"/>
            </a:xfrm>
            <a:custGeom>
              <a:avLst/>
              <a:gdLst>
                <a:gd name="T0" fmla="*/ 132 w 959"/>
                <a:gd name="T1" fmla="*/ 1 h 959"/>
                <a:gd name="T2" fmla="*/ 155 w 959"/>
                <a:gd name="T3" fmla="*/ 6 h 959"/>
                <a:gd name="T4" fmla="*/ 177 w 959"/>
                <a:gd name="T5" fmla="*/ 15 h 959"/>
                <a:gd name="T6" fmla="*/ 196 w 959"/>
                <a:gd name="T7" fmla="*/ 28 h 959"/>
                <a:gd name="T8" fmla="*/ 212 w 959"/>
                <a:gd name="T9" fmla="*/ 44 h 959"/>
                <a:gd name="T10" fmla="*/ 225 w 959"/>
                <a:gd name="T11" fmla="*/ 63 h 959"/>
                <a:gd name="T12" fmla="*/ 234 w 959"/>
                <a:gd name="T13" fmla="*/ 84 h 959"/>
                <a:gd name="T14" fmla="*/ 239 w 959"/>
                <a:gd name="T15" fmla="*/ 108 h 959"/>
                <a:gd name="T16" fmla="*/ 239 w 959"/>
                <a:gd name="T17" fmla="*/ 133 h 959"/>
                <a:gd name="T18" fmla="*/ 234 w 959"/>
                <a:gd name="T19" fmla="*/ 156 h 959"/>
                <a:gd name="T20" fmla="*/ 225 w 959"/>
                <a:gd name="T21" fmla="*/ 177 h 959"/>
                <a:gd name="T22" fmla="*/ 212 w 959"/>
                <a:gd name="T23" fmla="*/ 197 h 959"/>
                <a:gd name="T24" fmla="*/ 196 w 959"/>
                <a:gd name="T25" fmla="*/ 213 h 959"/>
                <a:gd name="T26" fmla="*/ 177 w 959"/>
                <a:gd name="T27" fmla="*/ 226 h 959"/>
                <a:gd name="T28" fmla="*/ 155 w 959"/>
                <a:gd name="T29" fmla="*/ 235 h 959"/>
                <a:gd name="T30" fmla="*/ 132 w 959"/>
                <a:gd name="T31" fmla="*/ 240 h 959"/>
                <a:gd name="T32" fmla="*/ 107 w 959"/>
                <a:gd name="T33" fmla="*/ 240 h 959"/>
                <a:gd name="T34" fmla="*/ 84 w 959"/>
                <a:gd name="T35" fmla="*/ 235 h 959"/>
                <a:gd name="T36" fmla="*/ 62 w 959"/>
                <a:gd name="T37" fmla="*/ 226 h 959"/>
                <a:gd name="T38" fmla="*/ 43 w 959"/>
                <a:gd name="T39" fmla="*/ 213 h 959"/>
                <a:gd name="T40" fmla="*/ 27 w 959"/>
                <a:gd name="T41" fmla="*/ 197 h 959"/>
                <a:gd name="T42" fmla="*/ 14 w 959"/>
                <a:gd name="T43" fmla="*/ 177 h 959"/>
                <a:gd name="T44" fmla="*/ 5 w 959"/>
                <a:gd name="T45" fmla="*/ 156 h 959"/>
                <a:gd name="T46" fmla="*/ 0 w 959"/>
                <a:gd name="T47" fmla="*/ 133 h 959"/>
                <a:gd name="T48" fmla="*/ 0 w 959"/>
                <a:gd name="T49" fmla="*/ 108 h 959"/>
                <a:gd name="T50" fmla="*/ 5 w 959"/>
                <a:gd name="T51" fmla="*/ 84 h 959"/>
                <a:gd name="T52" fmla="*/ 14 w 959"/>
                <a:gd name="T53" fmla="*/ 63 h 959"/>
                <a:gd name="T54" fmla="*/ 27 w 959"/>
                <a:gd name="T55" fmla="*/ 44 h 959"/>
                <a:gd name="T56" fmla="*/ 43 w 959"/>
                <a:gd name="T57" fmla="*/ 28 h 959"/>
                <a:gd name="T58" fmla="*/ 62 w 959"/>
                <a:gd name="T59" fmla="*/ 15 h 959"/>
                <a:gd name="T60" fmla="*/ 84 w 959"/>
                <a:gd name="T61" fmla="*/ 6 h 959"/>
                <a:gd name="T62" fmla="*/ 107 w 959"/>
                <a:gd name="T63" fmla="*/ 1 h 9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9"/>
                <a:gd name="T97" fmla="*/ 0 h 959"/>
                <a:gd name="T98" fmla="*/ 959 w 959"/>
                <a:gd name="T99" fmla="*/ 959 h 9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9" h="959">
                  <a:moveTo>
                    <a:pt x="479" y="0"/>
                  </a:moveTo>
                  <a:lnTo>
                    <a:pt x="528" y="2"/>
                  </a:lnTo>
                  <a:lnTo>
                    <a:pt x="576" y="9"/>
                  </a:lnTo>
                  <a:lnTo>
                    <a:pt x="621" y="22"/>
                  </a:lnTo>
                  <a:lnTo>
                    <a:pt x="666" y="38"/>
                  </a:lnTo>
                  <a:lnTo>
                    <a:pt x="708" y="57"/>
                  </a:lnTo>
                  <a:lnTo>
                    <a:pt x="747" y="82"/>
                  </a:lnTo>
                  <a:lnTo>
                    <a:pt x="784" y="109"/>
                  </a:lnTo>
                  <a:lnTo>
                    <a:pt x="818" y="140"/>
                  </a:lnTo>
                  <a:lnTo>
                    <a:pt x="849" y="174"/>
                  </a:lnTo>
                  <a:lnTo>
                    <a:pt x="877" y="211"/>
                  </a:lnTo>
                  <a:lnTo>
                    <a:pt x="901" y="251"/>
                  </a:lnTo>
                  <a:lnTo>
                    <a:pt x="921" y="293"/>
                  </a:lnTo>
                  <a:lnTo>
                    <a:pt x="937" y="336"/>
                  </a:lnTo>
                  <a:lnTo>
                    <a:pt x="950" y="383"/>
                  </a:lnTo>
                  <a:lnTo>
                    <a:pt x="957" y="430"/>
                  </a:lnTo>
                  <a:lnTo>
                    <a:pt x="959" y="479"/>
                  </a:lnTo>
                  <a:lnTo>
                    <a:pt x="957" y="529"/>
                  </a:lnTo>
                  <a:lnTo>
                    <a:pt x="950" y="576"/>
                  </a:lnTo>
                  <a:lnTo>
                    <a:pt x="937" y="622"/>
                  </a:lnTo>
                  <a:lnTo>
                    <a:pt x="921" y="666"/>
                  </a:lnTo>
                  <a:lnTo>
                    <a:pt x="901" y="708"/>
                  </a:lnTo>
                  <a:lnTo>
                    <a:pt x="877" y="748"/>
                  </a:lnTo>
                  <a:lnTo>
                    <a:pt x="849" y="785"/>
                  </a:lnTo>
                  <a:lnTo>
                    <a:pt x="818" y="818"/>
                  </a:lnTo>
                  <a:lnTo>
                    <a:pt x="784" y="849"/>
                  </a:lnTo>
                  <a:lnTo>
                    <a:pt x="747" y="877"/>
                  </a:lnTo>
                  <a:lnTo>
                    <a:pt x="708" y="901"/>
                  </a:lnTo>
                  <a:lnTo>
                    <a:pt x="666" y="921"/>
                  </a:lnTo>
                  <a:lnTo>
                    <a:pt x="621" y="937"/>
                  </a:lnTo>
                  <a:lnTo>
                    <a:pt x="576" y="950"/>
                  </a:lnTo>
                  <a:lnTo>
                    <a:pt x="528" y="957"/>
                  </a:lnTo>
                  <a:lnTo>
                    <a:pt x="479" y="959"/>
                  </a:lnTo>
                  <a:lnTo>
                    <a:pt x="430" y="957"/>
                  </a:lnTo>
                  <a:lnTo>
                    <a:pt x="383" y="950"/>
                  </a:lnTo>
                  <a:lnTo>
                    <a:pt x="337" y="937"/>
                  </a:lnTo>
                  <a:lnTo>
                    <a:pt x="293" y="921"/>
                  </a:lnTo>
                  <a:lnTo>
                    <a:pt x="251" y="901"/>
                  </a:lnTo>
                  <a:lnTo>
                    <a:pt x="211" y="877"/>
                  </a:lnTo>
                  <a:lnTo>
                    <a:pt x="174" y="849"/>
                  </a:lnTo>
                  <a:lnTo>
                    <a:pt x="141" y="818"/>
                  </a:lnTo>
                  <a:lnTo>
                    <a:pt x="109" y="785"/>
                  </a:lnTo>
                  <a:lnTo>
                    <a:pt x="82" y="748"/>
                  </a:lnTo>
                  <a:lnTo>
                    <a:pt x="58" y="708"/>
                  </a:lnTo>
                  <a:lnTo>
                    <a:pt x="38" y="666"/>
                  </a:lnTo>
                  <a:lnTo>
                    <a:pt x="22" y="622"/>
                  </a:lnTo>
                  <a:lnTo>
                    <a:pt x="9" y="576"/>
                  </a:lnTo>
                  <a:lnTo>
                    <a:pt x="2" y="529"/>
                  </a:lnTo>
                  <a:lnTo>
                    <a:pt x="0" y="479"/>
                  </a:lnTo>
                  <a:lnTo>
                    <a:pt x="2" y="430"/>
                  </a:lnTo>
                  <a:lnTo>
                    <a:pt x="9" y="383"/>
                  </a:lnTo>
                  <a:lnTo>
                    <a:pt x="22" y="336"/>
                  </a:lnTo>
                  <a:lnTo>
                    <a:pt x="38" y="293"/>
                  </a:lnTo>
                  <a:lnTo>
                    <a:pt x="58" y="251"/>
                  </a:lnTo>
                  <a:lnTo>
                    <a:pt x="82" y="211"/>
                  </a:lnTo>
                  <a:lnTo>
                    <a:pt x="109" y="174"/>
                  </a:lnTo>
                  <a:lnTo>
                    <a:pt x="141" y="140"/>
                  </a:lnTo>
                  <a:lnTo>
                    <a:pt x="174" y="109"/>
                  </a:lnTo>
                  <a:lnTo>
                    <a:pt x="211" y="82"/>
                  </a:lnTo>
                  <a:lnTo>
                    <a:pt x="251" y="57"/>
                  </a:lnTo>
                  <a:lnTo>
                    <a:pt x="293" y="38"/>
                  </a:lnTo>
                  <a:lnTo>
                    <a:pt x="337" y="22"/>
                  </a:lnTo>
                  <a:lnTo>
                    <a:pt x="383" y="9"/>
                  </a:lnTo>
                  <a:lnTo>
                    <a:pt x="430" y="2"/>
                  </a:lnTo>
                  <a:lnTo>
                    <a:pt x="479" y="0"/>
                  </a:lnTo>
                  <a:close/>
                </a:path>
              </a:pathLst>
            </a:custGeom>
            <a:solidFill>
              <a:srgbClr val="000000"/>
            </a:solidFill>
            <a:ln w="9525">
              <a:noFill/>
              <a:round/>
              <a:headEnd/>
              <a:tailEnd/>
            </a:ln>
          </p:spPr>
          <p:txBody>
            <a:bodyPr/>
            <a:lstStyle/>
            <a:p>
              <a:endParaRPr lang="en-US" dirty="0"/>
            </a:p>
          </p:txBody>
        </p:sp>
        <p:sp>
          <p:nvSpPr>
            <p:cNvPr id="5176" name="Freeform 6"/>
            <p:cNvSpPr>
              <a:spLocks/>
            </p:cNvSpPr>
            <p:nvPr/>
          </p:nvSpPr>
          <p:spPr bwMode="auto">
            <a:xfrm>
              <a:off x="104" y="157"/>
              <a:ext cx="359" cy="359"/>
            </a:xfrm>
            <a:custGeom>
              <a:avLst/>
              <a:gdLst>
                <a:gd name="T0" fmla="*/ 99 w 719"/>
                <a:gd name="T1" fmla="*/ 1 h 718"/>
                <a:gd name="T2" fmla="*/ 116 w 719"/>
                <a:gd name="T3" fmla="*/ 4 h 718"/>
                <a:gd name="T4" fmla="*/ 132 w 719"/>
                <a:gd name="T5" fmla="*/ 11 h 718"/>
                <a:gd name="T6" fmla="*/ 147 w 719"/>
                <a:gd name="T7" fmla="*/ 21 h 718"/>
                <a:gd name="T8" fmla="*/ 159 w 719"/>
                <a:gd name="T9" fmla="*/ 33 h 718"/>
                <a:gd name="T10" fmla="*/ 168 w 719"/>
                <a:gd name="T11" fmla="*/ 47 h 718"/>
                <a:gd name="T12" fmla="*/ 175 w 719"/>
                <a:gd name="T13" fmla="*/ 62 h 718"/>
                <a:gd name="T14" fmla="*/ 179 w 719"/>
                <a:gd name="T15" fmla="*/ 81 h 718"/>
                <a:gd name="T16" fmla="*/ 179 w 719"/>
                <a:gd name="T17" fmla="*/ 98 h 718"/>
                <a:gd name="T18" fmla="*/ 175 w 719"/>
                <a:gd name="T19" fmla="*/ 116 h 718"/>
                <a:gd name="T20" fmla="*/ 168 w 719"/>
                <a:gd name="T21" fmla="*/ 133 h 718"/>
                <a:gd name="T22" fmla="*/ 159 w 719"/>
                <a:gd name="T23" fmla="*/ 147 h 718"/>
                <a:gd name="T24" fmla="*/ 147 w 719"/>
                <a:gd name="T25" fmla="*/ 159 h 718"/>
                <a:gd name="T26" fmla="*/ 132 w 719"/>
                <a:gd name="T27" fmla="*/ 169 h 718"/>
                <a:gd name="T28" fmla="*/ 116 w 719"/>
                <a:gd name="T29" fmla="*/ 176 h 718"/>
                <a:gd name="T30" fmla="*/ 99 w 719"/>
                <a:gd name="T31" fmla="*/ 179 h 718"/>
                <a:gd name="T32" fmla="*/ 80 w 719"/>
                <a:gd name="T33" fmla="*/ 179 h 718"/>
                <a:gd name="T34" fmla="*/ 63 w 719"/>
                <a:gd name="T35" fmla="*/ 176 h 718"/>
                <a:gd name="T36" fmla="*/ 47 w 719"/>
                <a:gd name="T37" fmla="*/ 169 h 718"/>
                <a:gd name="T38" fmla="*/ 32 w 719"/>
                <a:gd name="T39" fmla="*/ 159 h 718"/>
                <a:gd name="T40" fmla="*/ 20 w 719"/>
                <a:gd name="T41" fmla="*/ 147 h 718"/>
                <a:gd name="T42" fmla="*/ 10 w 719"/>
                <a:gd name="T43" fmla="*/ 133 h 718"/>
                <a:gd name="T44" fmla="*/ 4 w 719"/>
                <a:gd name="T45" fmla="*/ 116 h 718"/>
                <a:gd name="T46" fmla="*/ 0 w 719"/>
                <a:gd name="T47" fmla="*/ 98 h 718"/>
                <a:gd name="T48" fmla="*/ 0 w 719"/>
                <a:gd name="T49" fmla="*/ 81 h 718"/>
                <a:gd name="T50" fmla="*/ 4 w 719"/>
                <a:gd name="T51" fmla="*/ 62 h 718"/>
                <a:gd name="T52" fmla="*/ 10 w 719"/>
                <a:gd name="T53" fmla="*/ 47 h 718"/>
                <a:gd name="T54" fmla="*/ 20 w 719"/>
                <a:gd name="T55" fmla="*/ 33 h 718"/>
                <a:gd name="T56" fmla="*/ 32 w 719"/>
                <a:gd name="T57" fmla="*/ 21 h 718"/>
                <a:gd name="T58" fmla="*/ 47 w 719"/>
                <a:gd name="T59" fmla="*/ 11 h 718"/>
                <a:gd name="T60" fmla="*/ 63 w 719"/>
                <a:gd name="T61" fmla="*/ 4 h 718"/>
                <a:gd name="T62" fmla="*/ 80 w 719"/>
                <a:gd name="T63" fmla="*/ 1 h 7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718"/>
                <a:gd name="T98" fmla="*/ 719 w 719"/>
                <a:gd name="T99" fmla="*/ 718 h 7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718">
                  <a:moveTo>
                    <a:pt x="360" y="0"/>
                  </a:moveTo>
                  <a:lnTo>
                    <a:pt x="397" y="2"/>
                  </a:lnTo>
                  <a:lnTo>
                    <a:pt x="432" y="7"/>
                  </a:lnTo>
                  <a:lnTo>
                    <a:pt x="466" y="16"/>
                  </a:lnTo>
                  <a:lnTo>
                    <a:pt x="500" y="28"/>
                  </a:lnTo>
                  <a:lnTo>
                    <a:pt x="531" y="43"/>
                  </a:lnTo>
                  <a:lnTo>
                    <a:pt x="561" y="61"/>
                  </a:lnTo>
                  <a:lnTo>
                    <a:pt x="588" y="82"/>
                  </a:lnTo>
                  <a:lnTo>
                    <a:pt x="614" y="105"/>
                  </a:lnTo>
                  <a:lnTo>
                    <a:pt x="637" y="130"/>
                  </a:lnTo>
                  <a:lnTo>
                    <a:pt x="658" y="158"/>
                  </a:lnTo>
                  <a:lnTo>
                    <a:pt x="675" y="188"/>
                  </a:lnTo>
                  <a:lnTo>
                    <a:pt x="690" y="219"/>
                  </a:lnTo>
                  <a:lnTo>
                    <a:pt x="703" y="251"/>
                  </a:lnTo>
                  <a:lnTo>
                    <a:pt x="712" y="286"/>
                  </a:lnTo>
                  <a:lnTo>
                    <a:pt x="716" y="322"/>
                  </a:lnTo>
                  <a:lnTo>
                    <a:pt x="719" y="358"/>
                  </a:lnTo>
                  <a:lnTo>
                    <a:pt x="716" y="395"/>
                  </a:lnTo>
                  <a:lnTo>
                    <a:pt x="712" y="431"/>
                  </a:lnTo>
                  <a:lnTo>
                    <a:pt x="703" y="466"/>
                  </a:lnTo>
                  <a:lnTo>
                    <a:pt x="690" y="498"/>
                  </a:lnTo>
                  <a:lnTo>
                    <a:pt x="675" y="530"/>
                  </a:lnTo>
                  <a:lnTo>
                    <a:pt x="658" y="559"/>
                  </a:lnTo>
                  <a:lnTo>
                    <a:pt x="637" y="587"/>
                  </a:lnTo>
                  <a:lnTo>
                    <a:pt x="614" y="612"/>
                  </a:lnTo>
                  <a:lnTo>
                    <a:pt x="588" y="636"/>
                  </a:lnTo>
                  <a:lnTo>
                    <a:pt x="561" y="657"/>
                  </a:lnTo>
                  <a:lnTo>
                    <a:pt x="531" y="674"/>
                  </a:lnTo>
                  <a:lnTo>
                    <a:pt x="500" y="689"/>
                  </a:lnTo>
                  <a:lnTo>
                    <a:pt x="466" y="702"/>
                  </a:lnTo>
                  <a:lnTo>
                    <a:pt x="432" y="711"/>
                  </a:lnTo>
                  <a:lnTo>
                    <a:pt x="397" y="716"/>
                  </a:lnTo>
                  <a:lnTo>
                    <a:pt x="360" y="718"/>
                  </a:lnTo>
                  <a:lnTo>
                    <a:pt x="323" y="716"/>
                  </a:lnTo>
                  <a:lnTo>
                    <a:pt x="288" y="711"/>
                  </a:lnTo>
                  <a:lnTo>
                    <a:pt x="253" y="702"/>
                  </a:lnTo>
                  <a:lnTo>
                    <a:pt x="220" y="689"/>
                  </a:lnTo>
                  <a:lnTo>
                    <a:pt x="189" y="674"/>
                  </a:lnTo>
                  <a:lnTo>
                    <a:pt x="159" y="657"/>
                  </a:lnTo>
                  <a:lnTo>
                    <a:pt x="131" y="636"/>
                  </a:lnTo>
                  <a:lnTo>
                    <a:pt x="106" y="612"/>
                  </a:lnTo>
                  <a:lnTo>
                    <a:pt x="81" y="587"/>
                  </a:lnTo>
                  <a:lnTo>
                    <a:pt x="61" y="559"/>
                  </a:lnTo>
                  <a:lnTo>
                    <a:pt x="43" y="530"/>
                  </a:lnTo>
                  <a:lnTo>
                    <a:pt x="28" y="498"/>
                  </a:lnTo>
                  <a:lnTo>
                    <a:pt x="16" y="466"/>
                  </a:lnTo>
                  <a:lnTo>
                    <a:pt x="6" y="431"/>
                  </a:lnTo>
                  <a:lnTo>
                    <a:pt x="2" y="395"/>
                  </a:lnTo>
                  <a:lnTo>
                    <a:pt x="0" y="358"/>
                  </a:lnTo>
                  <a:lnTo>
                    <a:pt x="2" y="322"/>
                  </a:lnTo>
                  <a:lnTo>
                    <a:pt x="6" y="286"/>
                  </a:lnTo>
                  <a:lnTo>
                    <a:pt x="16" y="251"/>
                  </a:lnTo>
                  <a:lnTo>
                    <a:pt x="28" y="219"/>
                  </a:lnTo>
                  <a:lnTo>
                    <a:pt x="43" y="188"/>
                  </a:lnTo>
                  <a:lnTo>
                    <a:pt x="61" y="158"/>
                  </a:lnTo>
                  <a:lnTo>
                    <a:pt x="81" y="130"/>
                  </a:lnTo>
                  <a:lnTo>
                    <a:pt x="106" y="105"/>
                  </a:lnTo>
                  <a:lnTo>
                    <a:pt x="131" y="82"/>
                  </a:lnTo>
                  <a:lnTo>
                    <a:pt x="159" y="61"/>
                  </a:lnTo>
                  <a:lnTo>
                    <a:pt x="189" y="43"/>
                  </a:lnTo>
                  <a:lnTo>
                    <a:pt x="220" y="28"/>
                  </a:lnTo>
                  <a:lnTo>
                    <a:pt x="253" y="16"/>
                  </a:lnTo>
                  <a:lnTo>
                    <a:pt x="288" y="7"/>
                  </a:lnTo>
                  <a:lnTo>
                    <a:pt x="323" y="2"/>
                  </a:lnTo>
                  <a:lnTo>
                    <a:pt x="360" y="0"/>
                  </a:lnTo>
                  <a:close/>
                </a:path>
              </a:pathLst>
            </a:custGeom>
            <a:solidFill>
              <a:srgbClr val="FF193F"/>
            </a:solidFill>
            <a:ln w="9525">
              <a:noFill/>
              <a:round/>
              <a:headEnd/>
              <a:tailEnd/>
            </a:ln>
          </p:spPr>
          <p:txBody>
            <a:bodyPr/>
            <a:lstStyle/>
            <a:p>
              <a:endParaRPr lang="en-US" dirty="0"/>
            </a:p>
          </p:txBody>
        </p:sp>
        <p:sp>
          <p:nvSpPr>
            <p:cNvPr id="5177" name="Freeform 7"/>
            <p:cNvSpPr>
              <a:spLocks/>
            </p:cNvSpPr>
            <p:nvPr/>
          </p:nvSpPr>
          <p:spPr bwMode="auto">
            <a:xfrm>
              <a:off x="159" y="212"/>
              <a:ext cx="250" cy="250"/>
            </a:xfrm>
            <a:custGeom>
              <a:avLst/>
              <a:gdLst>
                <a:gd name="T0" fmla="*/ 69 w 500"/>
                <a:gd name="T1" fmla="*/ 1 h 500"/>
                <a:gd name="T2" fmla="*/ 82 w 500"/>
                <a:gd name="T3" fmla="*/ 3 h 500"/>
                <a:gd name="T4" fmla="*/ 93 w 500"/>
                <a:gd name="T5" fmla="*/ 8 h 500"/>
                <a:gd name="T6" fmla="*/ 103 w 500"/>
                <a:gd name="T7" fmla="*/ 14 h 500"/>
                <a:gd name="T8" fmla="*/ 111 w 500"/>
                <a:gd name="T9" fmla="*/ 23 h 500"/>
                <a:gd name="T10" fmla="*/ 118 w 500"/>
                <a:gd name="T11" fmla="*/ 33 h 500"/>
                <a:gd name="T12" fmla="*/ 123 w 500"/>
                <a:gd name="T13" fmla="*/ 44 h 500"/>
                <a:gd name="T14" fmla="*/ 125 w 500"/>
                <a:gd name="T15" fmla="*/ 56 h 500"/>
                <a:gd name="T16" fmla="*/ 125 w 500"/>
                <a:gd name="T17" fmla="*/ 69 h 500"/>
                <a:gd name="T18" fmla="*/ 123 w 500"/>
                <a:gd name="T19" fmla="*/ 81 h 500"/>
                <a:gd name="T20" fmla="*/ 118 w 500"/>
                <a:gd name="T21" fmla="*/ 92 h 500"/>
                <a:gd name="T22" fmla="*/ 111 w 500"/>
                <a:gd name="T23" fmla="*/ 103 h 500"/>
                <a:gd name="T24" fmla="*/ 103 w 500"/>
                <a:gd name="T25" fmla="*/ 111 h 500"/>
                <a:gd name="T26" fmla="*/ 93 w 500"/>
                <a:gd name="T27" fmla="*/ 118 h 500"/>
                <a:gd name="T28" fmla="*/ 82 w 500"/>
                <a:gd name="T29" fmla="*/ 122 h 500"/>
                <a:gd name="T30" fmla="*/ 69 w 500"/>
                <a:gd name="T31" fmla="*/ 125 h 500"/>
                <a:gd name="T32" fmla="*/ 57 w 500"/>
                <a:gd name="T33" fmla="*/ 125 h 500"/>
                <a:gd name="T34" fmla="*/ 44 w 500"/>
                <a:gd name="T35" fmla="*/ 122 h 500"/>
                <a:gd name="T36" fmla="*/ 33 w 500"/>
                <a:gd name="T37" fmla="*/ 118 h 500"/>
                <a:gd name="T38" fmla="*/ 23 w 500"/>
                <a:gd name="T39" fmla="*/ 111 h 500"/>
                <a:gd name="T40" fmla="*/ 15 w 500"/>
                <a:gd name="T41" fmla="*/ 103 h 500"/>
                <a:gd name="T42" fmla="*/ 8 w 500"/>
                <a:gd name="T43" fmla="*/ 92 h 500"/>
                <a:gd name="T44" fmla="*/ 3 w 500"/>
                <a:gd name="T45" fmla="*/ 81 h 500"/>
                <a:gd name="T46" fmla="*/ 1 w 500"/>
                <a:gd name="T47" fmla="*/ 69 h 500"/>
                <a:gd name="T48" fmla="*/ 1 w 500"/>
                <a:gd name="T49" fmla="*/ 56 h 500"/>
                <a:gd name="T50" fmla="*/ 3 w 500"/>
                <a:gd name="T51" fmla="*/ 44 h 500"/>
                <a:gd name="T52" fmla="*/ 8 w 500"/>
                <a:gd name="T53" fmla="*/ 33 h 500"/>
                <a:gd name="T54" fmla="*/ 15 w 500"/>
                <a:gd name="T55" fmla="*/ 23 h 500"/>
                <a:gd name="T56" fmla="*/ 23 w 500"/>
                <a:gd name="T57" fmla="*/ 14 h 500"/>
                <a:gd name="T58" fmla="*/ 33 w 500"/>
                <a:gd name="T59" fmla="*/ 8 h 500"/>
                <a:gd name="T60" fmla="*/ 44 w 500"/>
                <a:gd name="T61" fmla="*/ 3 h 500"/>
                <a:gd name="T62" fmla="*/ 57 w 500"/>
                <a:gd name="T63" fmla="*/ 1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
                <a:gd name="T97" fmla="*/ 0 h 500"/>
                <a:gd name="T98" fmla="*/ 500 w 500"/>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 h="500">
                  <a:moveTo>
                    <a:pt x="250" y="0"/>
                  </a:moveTo>
                  <a:lnTo>
                    <a:pt x="275" y="1"/>
                  </a:lnTo>
                  <a:lnTo>
                    <a:pt x="301" y="4"/>
                  </a:lnTo>
                  <a:lnTo>
                    <a:pt x="325" y="11"/>
                  </a:lnTo>
                  <a:lnTo>
                    <a:pt x="348" y="19"/>
                  </a:lnTo>
                  <a:lnTo>
                    <a:pt x="370" y="30"/>
                  </a:lnTo>
                  <a:lnTo>
                    <a:pt x="390" y="42"/>
                  </a:lnTo>
                  <a:lnTo>
                    <a:pt x="409" y="56"/>
                  </a:lnTo>
                  <a:lnTo>
                    <a:pt x="428" y="72"/>
                  </a:lnTo>
                  <a:lnTo>
                    <a:pt x="443" y="91"/>
                  </a:lnTo>
                  <a:lnTo>
                    <a:pt x="458" y="109"/>
                  </a:lnTo>
                  <a:lnTo>
                    <a:pt x="470" y="130"/>
                  </a:lnTo>
                  <a:lnTo>
                    <a:pt x="481" y="152"/>
                  </a:lnTo>
                  <a:lnTo>
                    <a:pt x="489" y="175"/>
                  </a:lnTo>
                  <a:lnTo>
                    <a:pt x="496" y="199"/>
                  </a:lnTo>
                  <a:lnTo>
                    <a:pt x="499" y="223"/>
                  </a:lnTo>
                  <a:lnTo>
                    <a:pt x="500" y="249"/>
                  </a:lnTo>
                  <a:lnTo>
                    <a:pt x="499" y="274"/>
                  </a:lnTo>
                  <a:lnTo>
                    <a:pt x="496" y="299"/>
                  </a:lnTo>
                  <a:lnTo>
                    <a:pt x="489" y="323"/>
                  </a:lnTo>
                  <a:lnTo>
                    <a:pt x="481" y="347"/>
                  </a:lnTo>
                  <a:lnTo>
                    <a:pt x="470" y="368"/>
                  </a:lnTo>
                  <a:lnTo>
                    <a:pt x="458" y="389"/>
                  </a:lnTo>
                  <a:lnTo>
                    <a:pt x="443" y="409"/>
                  </a:lnTo>
                  <a:lnTo>
                    <a:pt x="428" y="426"/>
                  </a:lnTo>
                  <a:lnTo>
                    <a:pt x="409" y="442"/>
                  </a:lnTo>
                  <a:lnTo>
                    <a:pt x="390" y="457"/>
                  </a:lnTo>
                  <a:lnTo>
                    <a:pt x="370" y="470"/>
                  </a:lnTo>
                  <a:lnTo>
                    <a:pt x="348" y="480"/>
                  </a:lnTo>
                  <a:lnTo>
                    <a:pt x="325" y="488"/>
                  </a:lnTo>
                  <a:lnTo>
                    <a:pt x="301" y="495"/>
                  </a:lnTo>
                  <a:lnTo>
                    <a:pt x="275" y="499"/>
                  </a:lnTo>
                  <a:lnTo>
                    <a:pt x="250" y="500"/>
                  </a:lnTo>
                  <a:lnTo>
                    <a:pt x="225" y="499"/>
                  </a:lnTo>
                  <a:lnTo>
                    <a:pt x="199" y="495"/>
                  </a:lnTo>
                  <a:lnTo>
                    <a:pt x="175" y="488"/>
                  </a:lnTo>
                  <a:lnTo>
                    <a:pt x="152" y="480"/>
                  </a:lnTo>
                  <a:lnTo>
                    <a:pt x="130" y="470"/>
                  </a:lnTo>
                  <a:lnTo>
                    <a:pt x="111" y="457"/>
                  </a:lnTo>
                  <a:lnTo>
                    <a:pt x="91" y="442"/>
                  </a:lnTo>
                  <a:lnTo>
                    <a:pt x="74" y="426"/>
                  </a:lnTo>
                  <a:lnTo>
                    <a:pt x="58" y="409"/>
                  </a:lnTo>
                  <a:lnTo>
                    <a:pt x="43" y="389"/>
                  </a:lnTo>
                  <a:lnTo>
                    <a:pt x="30" y="368"/>
                  </a:lnTo>
                  <a:lnTo>
                    <a:pt x="20" y="347"/>
                  </a:lnTo>
                  <a:lnTo>
                    <a:pt x="12" y="323"/>
                  </a:lnTo>
                  <a:lnTo>
                    <a:pt x="5" y="299"/>
                  </a:lnTo>
                  <a:lnTo>
                    <a:pt x="1" y="274"/>
                  </a:lnTo>
                  <a:lnTo>
                    <a:pt x="0" y="249"/>
                  </a:lnTo>
                  <a:lnTo>
                    <a:pt x="1" y="223"/>
                  </a:lnTo>
                  <a:lnTo>
                    <a:pt x="5" y="199"/>
                  </a:lnTo>
                  <a:lnTo>
                    <a:pt x="12" y="175"/>
                  </a:lnTo>
                  <a:lnTo>
                    <a:pt x="20" y="152"/>
                  </a:lnTo>
                  <a:lnTo>
                    <a:pt x="30" y="130"/>
                  </a:lnTo>
                  <a:lnTo>
                    <a:pt x="43" y="109"/>
                  </a:lnTo>
                  <a:lnTo>
                    <a:pt x="58" y="91"/>
                  </a:lnTo>
                  <a:lnTo>
                    <a:pt x="74" y="72"/>
                  </a:lnTo>
                  <a:lnTo>
                    <a:pt x="91" y="56"/>
                  </a:lnTo>
                  <a:lnTo>
                    <a:pt x="111" y="42"/>
                  </a:lnTo>
                  <a:lnTo>
                    <a:pt x="130" y="30"/>
                  </a:lnTo>
                  <a:lnTo>
                    <a:pt x="152" y="19"/>
                  </a:lnTo>
                  <a:lnTo>
                    <a:pt x="175" y="11"/>
                  </a:lnTo>
                  <a:lnTo>
                    <a:pt x="199" y="4"/>
                  </a:lnTo>
                  <a:lnTo>
                    <a:pt x="225" y="1"/>
                  </a:lnTo>
                  <a:lnTo>
                    <a:pt x="250" y="0"/>
                  </a:lnTo>
                  <a:close/>
                </a:path>
              </a:pathLst>
            </a:custGeom>
            <a:solidFill>
              <a:srgbClr val="000000"/>
            </a:solidFill>
            <a:ln w="9525">
              <a:noFill/>
              <a:round/>
              <a:headEnd/>
              <a:tailEnd/>
            </a:ln>
          </p:spPr>
          <p:txBody>
            <a:bodyPr/>
            <a:lstStyle/>
            <a:p>
              <a:endParaRPr lang="en-US" dirty="0"/>
            </a:p>
          </p:txBody>
        </p:sp>
        <p:sp>
          <p:nvSpPr>
            <p:cNvPr id="5178" name="Freeform 8"/>
            <p:cNvSpPr>
              <a:spLocks/>
            </p:cNvSpPr>
            <p:nvPr/>
          </p:nvSpPr>
          <p:spPr bwMode="auto">
            <a:xfrm>
              <a:off x="210" y="264"/>
              <a:ext cx="147" cy="147"/>
            </a:xfrm>
            <a:custGeom>
              <a:avLst/>
              <a:gdLst>
                <a:gd name="T0" fmla="*/ 37 w 292"/>
                <a:gd name="T1" fmla="*/ 0 h 293"/>
                <a:gd name="T2" fmla="*/ 45 w 292"/>
                <a:gd name="T3" fmla="*/ 1 h 293"/>
                <a:gd name="T4" fmla="*/ 52 w 292"/>
                <a:gd name="T5" fmla="*/ 3 h 293"/>
                <a:gd name="T6" fmla="*/ 58 w 292"/>
                <a:gd name="T7" fmla="*/ 7 h 293"/>
                <a:gd name="T8" fmla="*/ 63 w 292"/>
                <a:gd name="T9" fmla="*/ 11 h 293"/>
                <a:gd name="T10" fmla="*/ 68 w 292"/>
                <a:gd name="T11" fmla="*/ 17 h 293"/>
                <a:gd name="T12" fmla="*/ 71 w 292"/>
                <a:gd name="T13" fmla="*/ 23 h 293"/>
                <a:gd name="T14" fmla="*/ 73 w 292"/>
                <a:gd name="T15" fmla="*/ 30 h 293"/>
                <a:gd name="T16" fmla="*/ 74 w 292"/>
                <a:gd name="T17" fmla="*/ 37 h 293"/>
                <a:gd name="T18" fmla="*/ 73 w 292"/>
                <a:gd name="T19" fmla="*/ 44 h 293"/>
                <a:gd name="T20" fmla="*/ 71 w 292"/>
                <a:gd name="T21" fmla="*/ 51 h 293"/>
                <a:gd name="T22" fmla="*/ 68 w 292"/>
                <a:gd name="T23" fmla="*/ 58 h 293"/>
                <a:gd name="T24" fmla="*/ 63 w 292"/>
                <a:gd name="T25" fmla="*/ 63 h 293"/>
                <a:gd name="T26" fmla="*/ 58 w 292"/>
                <a:gd name="T27" fmla="*/ 67 h 293"/>
                <a:gd name="T28" fmla="*/ 52 w 292"/>
                <a:gd name="T29" fmla="*/ 71 h 293"/>
                <a:gd name="T30" fmla="*/ 45 w 292"/>
                <a:gd name="T31" fmla="*/ 73 h 293"/>
                <a:gd name="T32" fmla="*/ 37 w 292"/>
                <a:gd name="T33" fmla="*/ 74 h 293"/>
                <a:gd name="T34" fmla="*/ 29 w 292"/>
                <a:gd name="T35" fmla="*/ 73 h 293"/>
                <a:gd name="T36" fmla="*/ 23 w 292"/>
                <a:gd name="T37" fmla="*/ 71 h 293"/>
                <a:gd name="T38" fmla="*/ 16 w 292"/>
                <a:gd name="T39" fmla="*/ 67 h 293"/>
                <a:gd name="T40" fmla="*/ 11 w 292"/>
                <a:gd name="T41" fmla="*/ 63 h 293"/>
                <a:gd name="T42" fmla="*/ 7 w 292"/>
                <a:gd name="T43" fmla="*/ 58 h 293"/>
                <a:gd name="T44" fmla="*/ 3 w 292"/>
                <a:gd name="T45" fmla="*/ 51 h 293"/>
                <a:gd name="T46" fmla="*/ 1 w 292"/>
                <a:gd name="T47" fmla="*/ 44 h 293"/>
                <a:gd name="T48" fmla="*/ 0 w 292"/>
                <a:gd name="T49" fmla="*/ 37 h 293"/>
                <a:gd name="T50" fmla="*/ 1 w 292"/>
                <a:gd name="T51" fmla="*/ 30 h 293"/>
                <a:gd name="T52" fmla="*/ 3 w 292"/>
                <a:gd name="T53" fmla="*/ 23 h 293"/>
                <a:gd name="T54" fmla="*/ 7 w 292"/>
                <a:gd name="T55" fmla="*/ 17 h 293"/>
                <a:gd name="T56" fmla="*/ 11 w 292"/>
                <a:gd name="T57" fmla="*/ 11 h 293"/>
                <a:gd name="T58" fmla="*/ 16 w 292"/>
                <a:gd name="T59" fmla="*/ 7 h 293"/>
                <a:gd name="T60" fmla="*/ 23 w 292"/>
                <a:gd name="T61" fmla="*/ 3 h 293"/>
                <a:gd name="T62" fmla="*/ 29 w 292"/>
                <a:gd name="T63" fmla="*/ 1 h 293"/>
                <a:gd name="T64" fmla="*/ 37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6"/>
                  </a:lnTo>
                  <a:lnTo>
                    <a:pt x="289" y="176"/>
                  </a:lnTo>
                  <a:lnTo>
                    <a:pt x="281" y="203"/>
                  </a:lnTo>
                  <a:lnTo>
                    <a:pt x="268" y="229"/>
                  </a:lnTo>
                  <a:lnTo>
                    <a:pt x="250" y="250"/>
                  </a:lnTo>
                  <a:lnTo>
                    <a:pt x="228" y="268"/>
                  </a:lnTo>
                  <a:lnTo>
                    <a:pt x="204" y="282"/>
                  </a:lnTo>
                  <a:lnTo>
                    <a:pt x="176" y="290"/>
                  </a:lnTo>
                  <a:lnTo>
                    <a:pt x="146" y="293"/>
                  </a:lnTo>
                  <a:lnTo>
                    <a:pt x="116" y="290"/>
                  </a:lnTo>
                  <a:lnTo>
                    <a:pt x="90" y="282"/>
                  </a:lnTo>
                  <a:lnTo>
                    <a:pt x="64" y="268"/>
                  </a:lnTo>
                  <a:lnTo>
                    <a:pt x="42" y="250"/>
                  </a:lnTo>
                  <a:lnTo>
                    <a:pt x="25" y="229"/>
                  </a:lnTo>
                  <a:lnTo>
                    <a:pt x="11" y="203"/>
                  </a:lnTo>
                  <a:lnTo>
                    <a:pt x="3" y="176"/>
                  </a:lnTo>
                  <a:lnTo>
                    <a:pt x="0" y="146"/>
                  </a:lnTo>
                  <a:lnTo>
                    <a:pt x="3" y="117"/>
                  </a:lnTo>
                  <a:lnTo>
                    <a:pt x="11" y="89"/>
                  </a:lnTo>
                  <a:lnTo>
                    <a:pt x="25" y="65"/>
                  </a:lnTo>
                  <a:lnTo>
                    <a:pt x="42" y="43"/>
                  </a:lnTo>
                  <a:lnTo>
                    <a:pt x="64" y="26"/>
                  </a:lnTo>
                  <a:lnTo>
                    <a:pt x="90" y="12"/>
                  </a:lnTo>
                  <a:lnTo>
                    <a:pt x="116" y="4"/>
                  </a:lnTo>
                  <a:lnTo>
                    <a:pt x="146" y="0"/>
                  </a:lnTo>
                  <a:close/>
                </a:path>
              </a:pathLst>
            </a:custGeom>
            <a:solidFill>
              <a:srgbClr val="FF193F"/>
            </a:solidFill>
            <a:ln w="9525">
              <a:noFill/>
              <a:round/>
              <a:headEnd/>
              <a:tailEnd/>
            </a:ln>
          </p:spPr>
          <p:txBody>
            <a:bodyPr/>
            <a:lstStyle/>
            <a:p>
              <a:endParaRPr lang="en-US" dirty="0"/>
            </a:p>
          </p:txBody>
        </p:sp>
        <p:sp>
          <p:nvSpPr>
            <p:cNvPr id="5179" name="Freeform 9"/>
            <p:cNvSpPr>
              <a:spLocks/>
            </p:cNvSpPr>
            <p:nvPr/>
          </p:nvSpPr>
          <p:spPr bwMode="auto">
            <a:xfrm>
              <a:off x="256" y="316"/>
              <a:ext cx="53" cy="52"/>
            </a:xfrm>
            <a:custGeom>
              <a:avLst/>
              <a:gdLst>
                <a:gd name="T0" fmla="*/ 13 w 106"/>
                <a:gd name="T1" fmla="*/ 0 h 105"/>
                <a:gd name="T2" fmla="*/ 15 w 106"/>
                <a:gd name="T3" fmla="*/ 0 h 105"/>
                <a:gd name="T4" fmla="*/ 19 w 106"/>
                <a:gd name="T5" fmla="*/ 1 h 105"/>
                <a:gd name="T6" fmla="*/ 21 w 106"/>
                <a:gd name="T7" fmla="*/ 2 h 105"/>
                <a:gd name="T8" fmla="*/ 23 w 106"/>
                <a:gd name="T9" fmla="*/ 3 h 105"/>
                <a:gd name="T10" fmla="*/ 24 w 106"/>
                <a:gd name="T11" fmla="*/ 5 h 105"/>
                <a:gd name="T12" fmla="*/ 26 w 106"/>
                <a:gd name="T13" fmla="*/ 7 h 105"/>
                <a:gd name="T14" fmla="*/ 27 w 106"/>
                <a:gd name="T15" fmla="*/ 10 h 105"/>
                <a:gd name="T16" fmla="*/ 27 w 106"/>
                <a:gd name="T17" fmla="*/ 13 h 105"/>
                <a:gd name="T18" fmla="*/ 27 w 106"/>
                <a:gd name="T19" fmla="*/ 15 h 105"/>
                <a:gd name="T20" fmla="*/ 26 w 106"/>
                <a:gd name="T21" fmla="*/ 18 h 105"/>
                <a:gd name="T22" fmla="*/ 24 w 106"/>
                <a:gd name="T23" fmla="*/ 20 h 105"/>
                <a:gd name="T24" fmla="*/ 23 w 106"/>
                <a:gd name="T25" fmla="*/ 22 h 105"/>
                <a:gd name="T26" fmla="*/ 21 w 106"/>
                <a:gd name="T27" fmla="*/ 23 h 105"/>
                <a:gd name="T28" fmla="*/ 19 w 106"/>
                <a:gd name="T29" fmla="*/ 25 h 105"/>
                <a:gd name="T30" fmla="*/ 15 w 106"/>
                <a:gd name="T31" fmla="*/ 25 h 105"/>
                <a:gd name="T32" fmla="*/ 13 w 106"/>
                <a:gd name="T33" fmla="*/ 26 h 105"/>
                <a:gd name="T34" fmla="*/ 11 w 106"/>
                <a:gd name="T35" fmla="*/ 25 h 105"/>
                <a:gd name="T36" fmla="*/ 8 w 106"/>
                <a:gd name="T37" fmla="*/ 25 h 105"/>
                <a:gd name="T38" fmla="*/ 6 w 106"/>
                <a:gd name="T39" fmla="*/ 23 h 105"/>
                <a:gd name="T40" fmla="*/ 3 w 106"/>
                <a:gd name="T41" fmla="*/ 22 h 105"/>
                <a:gd name="T42" fmla="*/ 3 w 106"/>
                <a:gd name="T43" fmla="*/ 20 h 105"/>
                <a:gd name="T44" fmla="*/ 1 w 106"/>
                <a:gd name="T45" fmla="*/ 18 h 105"/>
                <a:gd name="T46" fmla="*/ 1 w 106"/>
                <a:gd name="T47" fmla="*/ 15 h 105"/>
                <a:gd name="T48" fmla="*/ 0 w 106"/>
                <a:gd name="T49" fmla="*/ 13 h 105"/>
                <a:gd name="T50" fmla="*/ 1 w 106"/>
                <a:gd name="T51" fmla="*/ 10 h 105"/>
                <a:gd name="T52" fmla="*/ 1 w 106"/>
                <a:gd name="T53" fmla="*/ 7 h 105"/>
                <a:gd name="T54" fmla="*/ 3 w 106"/>
                <a:gd name="T55" fmla="*/ 5 h 105"/>
                <a:gd name="T56" fmla="*/ 3 w 106"/>
                <a:gd name="T57" fmla="*/ 3 h 105"/>
                <a:gd name="T58" fmla="*/ 6 w 106"/>
                <a:gd name="T59" fmla="*/ 2 h 105"/>
                <a:gd name="T60" fmla="*/ 8 w 106"/>
                <a:gd name="T61" fmla="*/ 1 h 105"/>
                <a:gd name="T62" fmla="*/ 11 w 106"/>
                <a:gd name="T63" fmla="*/ 0 h 105"/>
                <a:gd name="T64" fmla="*/ 13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0"/>
                  </a:moveTo>
                  <a:lnTo>
                    <a:pt x="63" y="1"/>
                  </a:lnTo>
                  <a:lnTo>
                    <a:pt x="73" y="4"/>
                  </a:lnTo>
                  <a:lnTo>
                    <a:pt x="83" y="9"/>
                  </a:lnTo>
                  <a:lnTo>
                    <a:pt x="90" y="15"/>
                  </a:lnTo>
                  <a:lnTo>
                    <a:pt x="96" y="23"/>
                  </a:lnTo>
                  <a:lnTo>
                    <a:pt x="101" y="31"/>
                  </a:lnTo>
                  <a:lnTo>
                    <a:pt x="105" y="41"/>
                  </a:lnTo>
                  <a:lnTo>
                    <a:pt x="106" y="52"/>
                  </a:lnTo>
                  <a:lnTo>
                    <a:pt x="105" y="62"/>
                  </a:lnTo>
                  <a:lnTo>
                    <a:pt x="101" y="72"/>
                  </a:lnTo>
                  <a:lnTo>
                    <a:pt x="96" y="82"/>
                  </a:lnTo>
                  <a:lnTo>
                    <a:pt x="90" y="90"/>
                  </a:lnTo>
                  <a:lnTo>
                    <a:pt x="83" y="95"/>
                  </a:lnTo>
                  <a:lnTo>
                    <a:pt x="73" y="100"/>
                  </a:lnTo>
                  <a:lnTo>
                    <a:pt x="63" y="103"/>
                  </a:lnTo>
                  <a:lnTo>
                    <a:pt x="53" y="105"/>
                  </a:lnTo>
                  <a:lnTo>
                    <a:pt x="42" y="103"/>
                  </a:lnTo>
                  <a:lnTo>
                    <a:pt x="32" y="100"/>
                  </a:lnTo>
                  <a:lnTo>
                    <a:pt x="23" y="95"/>
                  </a:lnTo>
                  <a:lnTo>
                    <a:pt x="15" y="90"/>
                  </a:lnTo>
                  <a:lnTo>
                    <a:pt x="9" y="82"/>
                  </a:lnTo>
                  <a:lnTo>
                    <a:pt x="4" y="72"/>
                  </a:lnTo>
                  <a:lnTo>
                    <a:pt x="1" y="62"/>
                  </a:lnTo>
                  <a:lnTo>
                    <a:pt x="0" y="52"/>
                  </a:lnTo>
                  <a:lnTo>
                    <a:pt x="1" y="41"/>
                  </a:lnTo>
                  <a:lnTo>
                    <a:pt x="4" y="31"/>
                  </a:lnTo>
                  <a:lnTo>
                    <a:pt x="9" y="23"/>
                  </a:lnTo>
                  <a:lnTo>
                    <a:pt x="15" y="15"/>
                  </a:lnTo>
                  <a:lnTo>
                    <a:pt x="23" y="9"/>
                  </a:lnTo>
                  <a:lnTo>
                    <a:pt x="32" y="4"/>
                  </a:lnTo>
                  <a:lnTo>
                    <a:pt x="42" y="1"/>
                  </a:lnTo>
                  <a:lnTo>
                    <a:pt x="53" y="0"/>
                  </a:lnTo>
                  <a:close/>
                </a:path>
              </a:pathLst>
            </a:custGeom>
            <a:solidFill>
              <a:srgbClr val="000000"/>
            </a:solidFill>
            <a:ln w="9525">
              <a:noFill/>
              <a:round/>
              <a:headEnd/>
              <a:tailEnd/>
            </a:ln>
          </p:spPr>
          <p:txBody>
            <a:bodyPr/>
            <a:lstStyle/>
            <a:p>
              <a:endParaRPr lang="en-US" dirty="0"/>
            </a:p>
          </p:txBody>
        </p:sp>
      </p:grpSp>
      <p:grpSp>
        <p:nvGrpSpPr>
          <p:cNvPr id="3" name="Group 10"/>
          <p:cNvGrpSpPr>
            <a:grpSpLocks/>
          </p:cNvGrpSpPr>
          <p:nvPr/>
        </p:nvGrpSpPr>
        <p:grpSpPr bwMode="auto">
          <a:xfrm rot="4705840">
            <a:off x="7744708" y="5170680"/>
            <a:ext cx="935038" cy="1173163"/>
            <a:chOff x="137" y="32"/>
            <a:chExt cx="301" cy="355"/>
          </a:xfrm>
        </p:grpSpPr>
        <p:sp>
          <p:nvSpPr>
            <p:cNvPr id="5126" name="Freeform 11"/>
            <p:cNvSpPr>
              <a:spLocks/>
            </p:cNvSpPr>
            <p:nvPr/>
          </p:nvSpPr>
          <p:spPr bwMode="auto">
            <a:xfrm>
              <a:off x="245" y="35"/>
              <a:ext cx="105" cy="168"/>
            </a:xfrm>
            <a:custGeom>
              <a:avLst/>
              <a:gdLst>
                <a:gd name="T0" fmla="*/ 1 w 210"/>
                <a:gd name="T1" fmla="*/ 84 h 337"/>
                <a:gd name="T2" fmla="*/ 52 w 210"/>
                <a:gd name="T3" fmla="*/ 32 h 337"/>
                <a:gd name="T4" fmla="*/ 53 w 210"/>
                <a:gd name="T5" fmla="*/ 0 h 337"/>
                <a:gd name="T6" fmla="*/ 0 w 210"/>
                <a:gd name="T7" fmla="*/ 49 h 337"/>
                <a:gd name="T8" fmla="*/ 1 w 210"/>
                <a:gd name="T9" fmla="*/ 84 h 337"/>
                <a:gd name="T10" fmla="*/ 0 60000 65536"/>
                <a:gd name="T11" fmla="*/ 0 60000 65536"/>
                <a:gd name="T12" fmla="*/ 0 60000 65536"/>
                <a:gd name="T13" fmla="*/ 0 60000 65536"/>
                <a:gd name="T14" fmla="*/ 0 60000 65536"/>
                <a:gd name="T15" fmla="*/ 0 w 210"/>
                <a:gd name="T16" fmla="*/ 0 h 337"/>
                <a:gd name="T17" fmla="*/ 210 w 210"/>
                <a:gd name="T18" fmla="*/ 337 h 337"/>
              </a:gdLst>
              <a:ahLst/>
              <a:cxnLst>
                <a:cxn ang="T10">
                  <a:pos x="T0" y="T1"/>
                </a:cxn>
                <a:cxn ang="T11">
                  <a:pos x="T2" y="T3"/>
                </a:cxn>
                <a:cxn ang="T12">
                  <a:pos x="T4" y="T5"/>
                </a:cxn>
                <a:cxn ang="T13">
                  <a:pos x="T6" y="T7"/>
                </a:cxn>
                <a:cxn ang="T14">
                  <a:pos x="T8" y="T9"/>
                </a:cxn>
              </a:cxnLst>
              <a:rect l="T15" t="T16" r="T17" b="T18"/>
              <a:pathLst>
                <a:path w="210" h="337">
                  <a:moveTo>
                    <a:pt x="4" y="337"/>
                  </a:moveTo>
                  <a:lnTo>
                    <a:pt x="207" y="131"/>
                  </a:lnTo>
                  <a:lnTo>
                    <a:pt x="210" y="0"/>
                  </a:lnTo>
                  <a:lnTo>
                    <a:pt x="0" y="199"/>
                  </a:lnTo>
                  <a:lnTo>
                    <a:pt x="4" y="337"/>
                  </a:lnTo>
                  <a:close/>
                </a:path>
              </a:pathLst>
            </a:custGeom>
            <a:solidFill>
              <a:srgbClr val="FFBF4C"/>
            </a:solidFill>
            <a:ln w="9525">
              <a:noFill/>
              <a:round/>
              <a:headEnd/>
              <a:tailEnd/>
            </a:ln>
          </p:spPr>
          <p:txBody>
            <a:bodyPr/>
            <a:lstStyle/>
            <a:p>
              <a:endParaRPr lang="en-US" dirty="0"/>
            </a:p>
          </p:txBody>
        </p:sp>
        <p:sp>
          <p:nvSpPr>
            <p:cNvPr id="5127" name="Freeform 12"/>
            <p:cNvSpPr>
              <a:spLocks/>
            </p:cNvSpPr>
            <p:nvPr/>
          </p:nvSpPr>
          <p:spPr bwMode="auto">
            <a:xfrm>
              <a:off x="246" y="98"/>
              <a:ext cx="106" cy="107"/>
            </a:xfrm>
            <a:custGeom>
              <a:avLst/>
              <a:gdLst>
                <a:gd name="T0" fmla="*/ 51 w 212"/>
                <a:gd name="T1" fmla="*/ 1 h 213"/>
                <a:gd name="T2" fmla="*/ 51 w 212"/>
                <a:gd name="T3" fmla="*/ 1 h 213"/>
                <a:gd name="T4" fmla="*/ 0 w 212"/>
                <a:gd name="T5" fmla="*/ 52 h 213"/>
                <a:gd name="T6" fmla="*/ 2 w 212"/>
                <a:gd name="T7" fmla="*/ 54 h 213"/>
                <a:gd name="T8" fmla="*/ 53 w 212"/>
                <a:gd name="T9" fmla="*/ 2 h 213"/>
                <a:gd name="T10" fmla="*/ 53 w 212"/>
                <a:gd name="T11" fmla="*/ 1 h 213"/>
                <a:gd name="T12" fmla="*/ 53 w 212"/>
                <a:gd name="T13" fmla="*/ 2 h 213"/>
                <a:gd name="T14" fmla="*/ 53 w 212"/>
                <a:gd name="T15" fmla="*/ 1 h 213"/>
                <a:gd name="T16" fmla="*/ 53 w 212"/>
                <a:gd name="T17" fmla="*/ 1 h 213"/>
                <a:gd name="T18" fmla="*/ 52 w 212"/>
                <a:gd name="T19" fmla="*/ 0 h 213"/>
                <a:gd name="T20" fmla="*/ 51 w 212"/>
                <a:gd name="T21" fmla="*/ 1 h 213"/>
                <a:gd name="T22" fmla="*/ 51 w 212"/>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13"/>
                <a:gd name="T38" fmla="*/ 212 w 212"/>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13">
                  <a:moveTo>
                    <a:pt x="201" y="4"/>
                  </a:moveTo>
                  <a:lnTo>
                    <a:pt x="203" y="1"/>
                  </a:lnTo>
                  <a:lnTo>
                    <a:pt x="0" y="206"/>
                  </a:lnTo>
                  <a:lnTo>
                    <a:pt x="7" y="213"/>
                  </a:lnTo>
                  <a:lnTo>
                    <a:pt x="210" y="8"/>
                  </a:lnTo>
                  <a:lnTo>
                    <a:pt x="212" y="4"/>
                  </a:lnTo>
                  <a:lnTo>
                    <a:pt x="210" y="8"/>
                  </a:lnTo>
                  <a:lnTo>
                    <a:pt x="211" y="4"/>
                  </a:lnTo>
                  <a:lnTo>
                    <a:pt x="210" y="1"/>
                  </a:lnTo>
                  <a:lnTo>
                    <a:pt x="206" y="0"/>
                  </a:lnTo>
                  <a:lnTo>
                    <a:pt x="203" y="1"/>
                  </a:lnTo>
                  <a:lnTo>
                    <a:pt x="201" y="4"/>
                  </a:lnTo>
                  <a:close/>
                </a:path>
              </a:pathLst>
            </a:custGeom>
            <a:solidFill>
              <a:srgbClr val="000000"/>
            </a:solidFill>
            <a:ln w="9525">
              <a:noFill/>
              <a:round/>
              <a:headEnd/>
              <a:tailEnd/>
            </a:ln>
          </p:spPr>
          <p:txBody>
            <a:bodyPr/>
            <a:lstStyle/>
            <a:p>
              <a:endParaRPr lang="en-US" dirty="0"/>
            </a:p>
          </p:txBody>
        </p:sp>
        <p:sp>
          <p:nvSpPr>
            <p:cNvPr id="5128" name="Freeform 13"/>
            <p:cNvSpPr>
              <a:spLocks/>
            </p:cNvSpPr>
            <p:nvPr/>
          </p:nvSpPr>
          <p:spPr bwMode="auto">
            <a:xfrm>
              <a:off x="346" y="32"/>
              <a:ext cx="7" cy="69"/>
            </a:xfrm>
            <a:custGeom>
              <a:avLst/>
              <a:gdLst>
                <a:gd name="T0" fmla="*/ 3 w 13"/>
                <a:gd name="T1" fmla="*/ 3 h 137"/>
                <a:gd name="T2" fmla="*/ 1 w 13"/>
                <a:gd name="T3" fmla="*/ 2 h 137"/>
                <a:gd name="T4" fmla="*/ 0 w 13"/>
                <a:gd name="T5" fmla="*/ 35 h 137"/>
                <a:gd name="T6" fmla="*/ 3 w 13"/>
                <a:gd name="T7" fmla="*/ 35 h 137"/>
                <a:gd name="T8" fmla="*/ 4 w 13"/>
                <a:gd name="T9" fmla="*/ 2 h 137"/>
                <a:gd name="T10" fmla="*/ 1 w 13"/>
                <a:gd name="T11" fmla="*/ 1 h 137"/>
                <a:gd name="T12" fmla="*/ 4 w 13"/>
                <a:gd name="T13" fmla="*/ 2 h 137"/>
                <a:gd name="T14" fmla="*/ 3 w 13"/>
                <a:gd name="T15" fmla="*/ 1 h 137"/>
                <a:gd name="T16" fmla="*/ 2 w 13"/>
                <a:gd name="T17" fmla="*/ 0 h 137"/>
                <a:gd name="T18" fmla="*/ 1 w 13"/>
                <a:gd name="T19" fmla="*/ 1 h 137"/>
                <a:gd name="T20" fmla="*/ 1 w 13"/>
                <a:gd name="T21" fmla="*/ 2 h 137"/>
                <a:gd name="T22" fmla="*/ 3 w 13"/>
                <a:gd name="T23" fmla="*/ 3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7"/>
                <a:gd name="T38" fmla="*/ 13 w 13"/>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7">
                  <a:moveTo>
                    <a:pt x="11" y="9"/>
                  </a:moveTo>
                  <a:lnTo>
                    <a:pt x="2" y="6"/>
                  </a:lnTo>
                  <a:lnTo>
                    <a:pt x="0" y="137"/>
                  </a:lnTo>
                  <a:lnTo>
                    <a:pt x="11" y="137"/>
                  </a:lnTo>
                  <a:lnTo>
                    <a:pt x="13" y="6"/>
                  </a:lnTo>
                  <a:lnTo>
                    <a:pt x="4" y="3"/>
                  </a:lnTo>
                  <a:lnTo>
                    <a:pt x="13" y="6"/>
                  </a:lnTo>
                  <a:lnTo>
                    <a:pt x="11" y="3"/>
                  </a:lnTo>
                  <a:lnTo>
                    <a:pt x="8" y="0"/>
                  </a:lnTo>
                  <a:lnTo>
                    <a:pt x="4" y="3"/>
                  </a:lnTo>
                  <a:lnTo>
                    <a:pt x="2" y="6"/>
                  </a:lnTo>
                  <a:lnTo>
                    <a:pt x="11" y="9"/>
                  </a:lnTo>
                  <a:close/>
                </a:path>
              </a:pathLst>
            </a:custGeom>
            <a:solidFill>
              <a:srgbClr val="000000"/>
            </a:solidFill>
            <a:ln w="9525">
              <a:noFill/>
              <a:round/>
              <a:headEnd/>
              <a:tailEnd/>
            </a:ln>
          </p:spPr>
          <p:txBody>
            <a:bodyPr/>
            <a:lstStyle/>
            <a:p>
              <a:endParaRPr lang="en-US" dirty="0"/>
            </a:p>
          </p:txBody>
        </p:sp>
        <p:sp>
          <p:nvSpPr>
            <p:cNvPr id="5129" name="Freeform 14"/>
            <p:cNvSpPr>
              <a:spLocks/>
            </p:cNvSpPr>
            <p:nvPr/>
          </p:nvSpPr>
          <p:spPr bwMode="auto">
            <a:xfrm>
              <a:off x="243" y="33"/>
              <a:ext cx="109" cy="104"/>
            </a:xfrm>
            <a:custGeom>
              <a:avLst/>
              <a:gdLst>
                <a:gd name="T0" fmla="*/ 3 w 219"/>
                <a:gd name="T1" fmla="*/ 51 h 207"/>
                <a:gd name="T2" fmla="*/ 2 w 219"/>
                <a:gd name="T3" fmla="*/ 52 h 207"/>
                <a:gd name="T4" fmla="*/ 54 w 219"/>
                <a:gd name="T5" fmla="*/ 2 h 207"/>
                <a:gd name="T6" fmla="*/ 53 w 219"/>
                <a:gd name="T7" fmla="*/ 0 h 207"/>
                <a:gd name="T8" fmla="*/ 0 w 219"/>
                <a:gd name="T9" fmla="*/ 50 h 207"/>
                <a:gd name="T10" fmla="*/ 0 w 219"/>
                <a:gd name="T11" fmla="*/ 51 h 207"/>
                <a:gd name="T12" fmla="*/ 0 w 219"/>
                <a:gd name="T13" fmla="*/ 50 h 207"/>
                <a:gd name="T14" fmla="*/ 0 w 219"/>
                <a:gd name="T15" fmla="*/ 51 h 207"/>
                <a:gd name="T16" fmla="*/ 0 w 219"/>
                <a:gd name="T17" fmla="*/ 52 h 207"/>
                <a:gd name="T18" fmla="*/ 1 w 219"/>
                <a:gd name="T19" fmla="*/ 52 h 207"/>
                <a:gd name="T20" fmla="*/ 2 w 219"/>
                <a:gd name="T21" fmla="*/ 52 h 207"/>
                <a:gd name="T22" fmla="*/ 3 w 219"/>
                <a:gd name="T23" fmla="*/ 51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207"/>
                <a:gd name="T38" fmla="*/ 219 w 21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207">
                  <a:moveTo>
                    <a:pt x="12" y="202"/>
                  </a:moveTo>
                  <a:lnTo>
                    <a:pt x="9" y="206"/>
                  </a:lnTo>
                  <a:lnTo>
                    <a:pt x="219" y="6"/>
                  </a:lnTo>
                  <a:lnTo>
                    <a:pt x="212" y="0"/>
                  </a:lnTo>
                  <a:lnTo>
                    <a:pt x="2" y="199"/>
                  </a:lnTo>
                  <a:lnTo>
                    <a:pt x="0" y="202"/>
                  </a:lnTo>
                  <a:lnTo>
                    <a:pt x="2" y="199"/>
                  </a:lnTo>
                  <a:lnTo>
                    <a:pt x="1" y="202"/>
                  </a:lnTo>
                  <a:lnTo>
                    <a:pt x="2" y="206"/>
                  </a:lnTo>
                  <a:lnTo>
                    <a:pt x="6" y="207"/>
                  </a:lnTo>
                  <a:lnTo>
                    <a:pt x="9" y="206"/>
                  </a:lnTo>
                  <a:lnTo>
                    <a:pt x="12" y="202"/>
                  </a:lnTo>
                  <a:close/>
                </a:path>
              </a:pathLst>
            </a:custGeom>
            <a:solidFill>
              <a:srgbClr val="000000"/>
            </a:solidFill>
            <a:ln w="9525">
              <a:noFill/>
              <a:round/>
              <a:headEnd/>
              <a:tailEnd/>
            </a:ln>
          </p:spPr>
          <p:txBody>
            <a:bodyPr/>
            <a:lstStyle/>
            <a:p>
              <a:endParaRPr lang="en-US" dirty="0"/>
            </a:p>
          </p:txBody>
        </p:sp>
        <p:sp>
          <p:nvSpPr>
            <p:cNvPr id="5130" name="Freeform 15"/>
            <p:cNvSpPr>
              <a:spLocks/>
            </p:cNvSpPr>
            <p:nvPr/>
          </p:nvSpPr>
          <p:spPr bwMode="auto">
            <a:xfrm>
              <a:off x="243" y="135"/>
              <a:ext cx="8" cy="71"/>
            </a:xfrm>
            <a:custGeom>
              <a:avLst/>
              <a:gdLst>
                <a:gd name="T0" fmla="*/ 1 w 16"/>
                <a:gd name="T1" fmla="*/ 34 h 142"/>
                <a:gd name="T2" fmla="*/ 4 w 16"/>
                <a:gd name="T3" fmla="*/ 35 h 142"/>
                <a:gd name="T4" fmla="*/ 3 w 16"/>
                <a:gd name="T5" fmla="*/ 0 h 142"/>
                <a:gd name="T6" fmla="*/ 0 w 16"/>
                <a:gd name="T7" fmla="*/ 0 h 142"/>
                <a:gd name="T8" fmla="*/ 1 w 16"/>
                <a:gd name="T9" fmla="*/ 35 h 142"/>
                <a:gd name="T10" fmla="*/ 3 w 16"/>
                <a:gd name="T11" fmla="*/ 36 h 142"/>
                <a:gd name="T12" fmla="*/ 1 w 16"/>
                <a:gd name="T13" fmla="*/ 35 h 142"/>
                <a:gd name="T14" fmla="*/ 1 w 16"/>
                <a:gd name="T15" fmla="*/ 36 h 142"/>
                <a:gd name="T16" fmla="*/ 2 w 16"/>
                <a:gd name="T17" fmla="*/ 36 h 142"/>
                <a:gd name="T18" fmla="*/ 3 w 16"/>
                <a:gd name="T19" fmla="*/ 36 h 142"/>
                <a:gd name="T20" fmla="*/ 4 w 16"/>
                <a:gd name="T21" fmla="*/ 35 h 142"/>
                <a:gd name="T22" fmla="*/ 1 w 16"/>
                <a:gd name="T23" fmla="*/ 34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8"/>
                  </a:lnTo>
                  <a:lnTo>
                    <a:pt x="12" y="0"/>
                  </a:lnTo>
                  <a:lnTo>
                    <a:pt x="0" y="0"/>
                  </a:lnTo>
                  <a:lnTo>
                    <a:pt x="5" y="138"/>
                  </a:lnTo>
                  <a:lnTo>
                    <a:pt x="14" y="141"/>
                  </a:lnTo>
                  <a:lnTo>
                    <a:pt x="5" y="138"/>
                  </a:lnTo>
                  <a:lnTo>
                    <a:pt x="7" y="141"/>
                  </a:lnTo>
                  <a:lnTo>
                    <a:pt x="10" y="142"/>
                  </a:lnTo>
                  <a:lnTo>
                    <a:pt x="14" y="141"/>
                  </a:lnTo>
                  <a:lnTo>
                    <a:pt x="16" y="138"/>
                  </a:lnTo>
                  <a:lnTo>
                    <a:pt x="7" y="134"/>
                  </a:lnTo>
                  <a:close/>
                </a:path>
              </a:pathLst>
            </a:custGeom>
            <a:solidFill>
              <a:srgbClr val="000000"/>
            </a:solidFill>
            <a:ln w="9525">
              <a:noFill/>
              <a:round/>
              <a:headEnd/>
              <a:tailEnd/>
            </a:ln>
          </p:spPr>
          <p:txBody>
            <a:bodyPr/>
            <a:lstStyle/>
            <a:p>
              <a:endParaRPr lang="en-US" dirty="0"/>
            </a:p>
          </p:txBody>
        </p:sp>
        <p:sp>
          <p:nvSpPr>
            <p:cNvPr id="5131" name="Freeform 16"/>
            <p:cNvSpPr>
              <a:spLocks/>
            </p:cNvSpPr>
            <p:nvPr/>
          </p:nvSpPr>
          <p:spPr bwMode="auto">
            <a:xfrm>
              <a:off x="297" y="101"/>
              <a:ext cx="138" cy="138"/>
            </a:xfrm>
            <a:custGeom>
              <a:avLst/>
              <a:gdLst>
                <a:gd name="T0" fmla="*/ 0 w 275"/>
                <a:gd name="T1" fmla="*/ 69 h 277"/>
                <a:gd name="T2" fmla="*/ 37 w 275"/>
                <a:gd name="T3" fmla="*/ 8 h 277"/>
                <a:gd name="T4" fmla="*/ 69 w 275"/>
                <a:gd name="T5" fmla="*/ 0 h 277"/>
                <a:gd name="T6" fmla="*/ 36 w 275"/>
                <a:gd name="T7" fmla="*/ 61 h 277"/>
                <a:gd name="T8" fmla="*/ 0 w 275"/>
                <a:gd name="T9" fmla="*/ 69 h 277"/>
                <a:gd name="T10" fmla="*/ 0 60000 65536"/>
                <a:gd name="T11" fmla="*/ 0 60000 65536"/>
                <a:gd name="T12" fmla="*/ 0 60000 65536"/>
                <a:gd name="T13" fmla="*/ 0 60000 65536"/>
                <a:gd name="T14" fmla="*/ 0 60000 65536"/>
                <a:gd name="T15" fmla="*/ 0 w 275"/>
                <a:gd name="T16" fmla="*/ 0 h 277"/>
                <a:gd name="T17" fmla="*/ 275 w 275"/>
                <a:gd name="T18" fmla="*/ 277 h 277"/>
              </a:gdLst>
              <a:ahLst/>
              <a:cxnLst>
                <a:cxn ang="T10">
                  <a:pos x="T0" y="T1"/>
                </a:cxn>
                <a:cxn ang="T11">
                  <a:pos x="T2" y="T3"/>
                </a:cxn>
                <a:cxn ang="T12">
                  <a:pos x="T4" y="T5"/>
                </a:cxn>
                <a:cxn ang="T13">
                  <a:pos x="T6" y="T7"/>
                </a:cxn>
                <a:cxn ang="T14">
                  <a:pos x="T8" y="T9"/>
                </a:cxn>
              </a:cxnLst>
              <a:rect l="T15" t="T16" r="T17" b="T18"/>
              <a:pathLst>
                <a:path w="275" h="277">
                  <a:moveTo>
                    <a:pt x="0" y="277"/>
                  </a:moveTo>
                  <a:lnTo>
                    <a:pt x="148" y="33"/>
                  </a:lnTo>
                  <a:lnTo>
                    <a:pt x="275" y="0"/>
                  </a:lnTo>
                  <a:lnTo>
                    <a:pt x="144" y="246"/>
                  </a:lnTo>
                  <a:lnTo>
                    <a:pt x="0" y="277"/>
                  </a:lnTo>
                  <a:close/>
                </a:path>
              </a:pathLst>
            </a:custGeom>
            <a:solidFill>
              <a:srgbClr val="FFBF4C"/>
            </a:solidFill>
            <a:ln w="9525">
              <a:noFill/>
              <a:round/>
              <a:headEnd/>
              <a:tailEnd/>
            </a:ln>
          </p:spPr>
          <p:txBody>
            <a:bodyPr/>
            <a:lstStyle/>
            <a:p>
              <a:endParaRPr lang="en-US" dirty="0"/>
            </a:p>
          </p:txBody>
        </p:sp>
        <p:sp>
          <p:nvSpPr>
            <p:cNvPr id="5132" name="Freeform 17"/>
            <p:cNvSpPr>
              <a:spLocks/>
            </p:cNvSpPr>
            <p:nvPr/>
          </p:nvSpPr>
          <p:spPr bwMode="auto">
            <a:xfrm>
              <a:off x="295" y="114"/>
              <a:ext cx="79" cy="126"/>
            </a:xfrm>
            <a:custGeom>
              <a:avLst/>
              <a:gdLst>
                <a:gd name="T0" fmla="*/ 38 w 158"/>
                <a:gd name="T1" fmla="*/ 0 h 252"/>
                <a:gd name="T2" fmla="*/ 38 w 158"/>
                <a:gd name="T3" fmla="*/ 1 h 252"/>
                <a:gd name="T4" fmla="*/ 0 w 158"/>
                <a:gd name="T5" fmla="*/ 62 h 252"/>
                <a:gd name="T6" fmla="*/ 2 w 158"/>
                <a:gd name="T7" fmla="*/ 63 h 252"/>
                <a:gd name="T8" fmla="*/ 40 w 158"/>
                <a:gd name="T9" fmla="*/ 2 h 252"/>
                <a:gd name="T10" fmla="*/ 39 w 158"/>
                <a:gd name="T11" fmla="*/ 3 h 252"/>
                <a:gd name="T12" fmla="*/ 40 w 158"/>
                <a:gd name="T13" fmla="*/ 2 h 252"/>
                <a:gd name="T14" fmla="*/ 40 w 158"/>
                <a:gd name="T15" fmla="*/ 2 h 252"/>
                <a:gd name="T16" fmla="*/ 39 w 158"/>
                <a:gd name="T17" fmla="*/ 1 h 252"/>
                <a:gd name="T18" fmla="*/ 38 w 158"/>
                <a:gd name="T19" fmla="*/ 1 h 252"/>
                <a:gd name="T20" fmla="*/ 38 w 158"/>
                <a:gd name="T21" fmla="*/ 1 h 252"/>
                <a:gd name="T22" fmla="*/ 38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8"/>
                  </a:lnTo>
                  <a:lnTo>
                    <a:pt x="9" y="252"/>
                  </a:lnTo>
                  <a:lnTo>
                    <a:pt x="158" y="8"/>
                  </a:lnTo>
                  <a:lnTo>
                    <a:pt x="154" y="11"/>
                  </a:lnTo>
                  <a:lnTo>
                    <a:pt x="158" y="8"/>
                  </a:lnTo>
                  <a:lnTo>
                    <a:pt x="158" y="5"/>
                  </a:lnTo>
                  <a:lnTo>
                    <a:pt x="156" y="1"/>
                  </a:lnTo>
                  <a:lnTo>
                    <a:pt x="151" y="1"/>
                  </a:lnTo>
                  <a:lnTo>
                    <a:pt x="149" y="3"/>
                  </a:lnTo>
                  <a:lnTo>
                    <a:pt x="152" y="0"/>
                  </a:lnTo>
                  <a:close/>
                </a:path>
              </a:pathLst>
            </a:custGeom>
            <a:solidFill>
              <a:srgbClr val="000000"/>
            </a:solidFill>
            <a:ln w="9525">
              <a:noFill/>
              <a:round/>
              <a:headEnd/>
              <a:tailEnd/>
            </a:ln>
          </p:spPr>
          <p:txBody>
            <a:bodyPr/>
            <a:lstStyle/>
            <a:p>
              <a:endParaRPr lang="en-US" dirty="0"/>
            </a:p>
          </p:txBody>
        </p:sp>
        <p:sp>
          <p:nvSpPr>
            <p:cNvPr id="5133" name="Freeform 18"/>
            <p:cNvSpPr>
              <a:spLocks/>
            </p:cNvSpPr>
            <p:nvPr/>
          </p:nvSpPr>
          <p:spPr bwMode="auto">
            <a:xfrm>
              <a:off x="371" y="98"/>
              <a:ext cx="67" cy="22"/>
            </a:xfrm>
            <a:custGeom>
              <a:avLst/>
              <a:gdLst>
                <a:gd name="T0" fmla="*/ 34 w 134"/>
                <a:gd name="T1" fmla="*/ 2 h 43"/>
                <a:gd name="T2" fmla="*/ 31 w 134"/>
                <a:gd name="T3" fmla="*/ 0 h 43"/>
                <a:gd name="T4" fmla="*/ 0 w 134"/>
                <a:gd name="T5" fmla="*/ 8 h 43"/>
                <a:gd name="T6" fmla="*/ 1 w 134"/>
                <a:gd name="T7" fmla="*/ 11 h 43"/>
                <a:gd name="T8" fmla="*/ 33 w 134"/>
                <a:gd name="T9" fmla="*/ 3 h 43"/>
                <a:gd name="T10" fmla="*/ 30 w 134"/>
                <a:gd name="T11" fmla="*/ 1 h 43"/>
                <a:gd name="T12" fmla="*/ 33 w 134"/>
                <a:gd name="T13" fmla="*/ 3 h 43"/>
                <a:gd name="T14" fmla="*/ 34 w 134"/>
                <a:gd name="T15" fmla="*/ 3 h 43"/>
                <a:gd name="T16" fmla="*/ 34 w 134"/>
                <a:gd name="T17" fmla="*/ 1 h 43"/>
                <a:gd name="T18" fmla="*/ 33 w 134"/>
                <a:gd name="T19" fmla="*/ 1 h 43"/>
                <a:gd name="T20" fmla="*/ 31 w 134"/>
                <a:gd name="T21" fmla="*/ 0 h 43"/>
                <a:gd name="T22" fmla="*/ 34 w 134"/>
                <a:gd name="T23" fmla="*/ 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3"/>
                <a:gd name="T38" fmla="*/ 134 w 13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3">
                  <a:moveTo>
                    <a:pt x="133" y="8"/>
                  </a:moveTo>
                  <a:lnTo>
                    <a:pt x="127" y="0"/>
                  </a:lnTo>
                  <a:lnTo>
                    <a:pt x="0" y="32"/>
                  </a:lnTo>
                  <a:lnTo>
                    <a:pt x="2" y="43"/>
                  </a:lnTo>
                  <a:lnTo>
                    <a:pt x="129" y="11"/>
                  </a:lnTo>
                  <a:lnTo>
                    <a:pt x="123" y="3"/>
                  </a:lnTo>
                  <a:lnTo>
                    <a:pt x="129" y="11"/>
                  </a:lnTo>
                  <a:lnTo>
                    <a:pt x="133" y="9"/>
                  </a:lnTo>
                  <a:lnTo>
                    <a:pt x="134" y="4"/>
                  </a:lnTo>
                  <a:lnTo>
                    <a:pt x="131" y="1"/>
                  </a:lnTo>
                  <a:lnTo>
                    <a:pt x="127" y="0"/>
                  </a:lnTo>
                  <a:lnTo>
                    <a:pt x="133" y="8"/>
                  </a:lnTo>
                  <a:close/>
                </a:path>
              </a:pathLst>
            </a:custGeom>
            <a:solidFill>
              <a:srgbClr val="000000"/>
            </a:solidFill>
            <a:ln w="9525">
              <a:noFill/>
              <a:round/>
              <a:headEnd/>
              <a:tailEnd/>
            </a:ln>
          </p:spPr>
          <p:txBody>
            <a:bodyPr/>
            <a:lstStyle/>
            <a:p>
              <a:endParaRPr lang="en-US" dirty="0"/>
            </a:p>
          </p:txBody>
        </p:sp>
        <p:sp>
          <p:nvSpPr>
            <p:cNvPr id="5134" name="Freeform 19"/>
            <p:cNvSpPr>
              <a:spLocks/>
            </p:cNvSpPr>
            <p:nvPr/>
          </p:nvSpPr>
          <p:spPr bwMode="auto">
            <a:xfrm>
              <a:off x="367" y="100"/>
              <a:ext cx="70" cy="126"/>
            </a:xfrm>
            <a:custGeom>
              <a:avLst/>
              <a:gdLst>
                <a:gd name="T0" fmla="*/ 1 w 141"/>
                <a:gd name="T1" fmla="*/ 63 h 254"/>
                <a:gd name="T2" fmla="*/ 2 w 141"/>
                <a:gd name="T3" fmla="*/ 62 h 254"/>
                <a:gd name="T4" fmla="*/ 35 w 141"/>
                <a:gd name="T5" fmla="*/ 1 h 254"/>
                <a:gd name="T6" fmla="*/ 32 w 141"/>
                <a:gd name="T7" fmla="*/ 0 h 254"/>
                <a:gd name="T8" fmla="*/ 0 w 141"/>
                <a:gd name="T9" fmla="*/ 61 h 254"/>
                <a:gd name="T10" fmla="*/ 0 w 141"/>
                <a:gd name="T11" fmla="*/ 60 h 254"/>
                <a:gd name="T12" fmla="*/ 0 w 141"/>
                <a:gd name="T13" fmla="*/ 61 h 254"/>
                <a:gd name="T14" fmla="*/ 0 w 141"/>
                <a:gd name="T15" fmla="*/ 62 h 254"/>
                <a:gd name="T16" fmla="*/ 0 w 141"/>
                <a:gd name="T17" fmla="*/ 63 h 254"/>
                <a:gd name="T18" fmla="*/ 1 w 141"/>
                <a:gd name="T19" fmla="*/ 63 h 254"/>
                <a:gd name="T20" fmla="*/ 2 w 141"/>
                <a:gd name="T21" fmla="*/ 62 h 254"/>
                <a:gd name="T22" fmla="*/ 1 w 141"/>
                <a:gd name="T23" fmla="*/ 63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4"/>
                <a:gd name="T38" fmla="*/ 141 w 14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4">
                  <a:moveTo>
                    <a:pt x="6" y="254"/>
                  </a:moveTo>
                  <a:lnTo>
                    <a:pt x="9" y="250"/>
                  </a:lnTo>
                  <a:lnTo>
                    <a:pt x="141" y="5"/>
                  </a:lnTo>
                  <a:lnTo>
                    <a:pt x="131" y="0"/>
                  </a:lnTo>
                  <a:lnTo>
                    <a:pt x="0" y="246"/>
                  </a:lnTo>
                  <a:lnTo>
                    <a:pt x="3" y="242"/>
                  </a:lnTo>
                  <a:lnTo>
                    <a:pt x="0" y="246"/>
                  </a:lnTo>
                  <a:lnTo>
                    <a:pt x="0" y="249"/>
                  </a:lnTo>
                  <a:lnTo>
                    <a:pt x="3" y="253"/>
                  </a:lnTo>
                  <a:lnTo>
                    <a:pt x="7" y="253"/>
                  </a:lnTo>
                  <a:lnTo>
                    <a:pt x="9" y="250"/>
                  </a:lnTo>
                  <a:lnTo>
                    <a:pt x="6" y="254"/>
                  </a:lnTo>
                  <a:close/>
                </a:path>
              </a:pathLst>
            </a:custGeom>
            <a:solidFill>
              <a:srgbClr val="000000"/>
            </a:solidFill>
            <a:ln w="9525">
              <a:noFill/>
              <a:round/>
              <a:headEnd/>
              <a:tailEnd/>
            </a:ln>
          </p:spPr>
          <p:txBody>
            <a:bodyPr/>
            <a:lstStyle/>
            <a:p>
              <a:endParaRPr lang="en-US" dirty="0"/>
            </a:p>
          </p:txBody>
        </p:sp>
        <p:sp>
          <p:nvSpPr>
            <p:cNvPr id="5135" name="Freeform 20"/>
            <p:cNvSpPr>
              <a:spLocks/>
            </p:cNvSpPr>
            <p:nvPr/>
          </p:nvSpPr>
          <p:spPr bwMode="auto">
            <a:xfrm>
              <a:off x="295" y="221"/>
              <a:ext cx="75" cy="21"/>
            </a:xfrm>
            <a:custGeom>
              <a:avLst/>
              <a:gdLst>
                <a:gd name="T0" fmla="*/ 0 w 150"/>
                <a:gd name="T1" fmla="*/ 8 h 43"/>
                <a:gd name="T2" fmla="*/ 1 w 150"/>
                <a:gd name="T3" fmla="*/ 10 h 43"/>
                <a:gd name="T4" fmla="*/ 38 w 150"/>
                <a:gd name="T5" fmla="*/ 3 h 43"/>
                <a:gd name="T6" fmla="*/ 37 w 150"/>
                <a:gd name="T7" fmla="*/ 0 h 43"/>
                <a:gd name="T8" fmla="*/ 1 w 150"/>
                <a:gd name="T9" fmla="*/ 7 h 43"/>
                <a:gd name="T10" fmla="*/ 2 w 150"/>
                <a:gd name="T11" fmla="*/ 9 h 43"/>
                <a:gd name="T12" fmla="*/ 1 w 150"/>
                <a:gd name="T13" fmla="*/ 7 h 43"/>
                <a:gd name="T14" fmla="*/ 0 w 150"/>
                <a:gd name="T15" fmla="*/ 8 h 43"/>
                <a:gd name="T16" fmla="*/ 0 w 150"/>
                <a:gd name="T17" fmla="*/ 9 h 43"/>
                <a:gd name="T18" fmla="*/ 1 w 150"/>
                <a:gd name="T19" fmla="*/ 10 h 43"/>
                <a:gd name="T20" fmla="*/ 1 w 150"/>
                <a:gd name="T21" fmla="*/ 10 h 43"/>
                <a:gd name="T22" fmla="*/ 0 w 150"/>
                <a:gd name="T23" fmla="*/ 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3"/>
                <a:gd name="T38" fmla="*/ 150 w 15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3">
                  <a:moveTo>
                    <a:pt x="0" y="35"/>
                  </a:moveTo>
                  <a:lnTo>
                    <a:pt x="6" y="43"/>
                  </a:lnTo>
                  <a:lnTo>
                    <a:pt x="150" y="12"/>
                  </a:lnTo>
                  <a:lnTo>
                    <a:pt x="147" y="0"/>
                  </a:lnTo>
                  <a:lnTo>
                    <a:pt x="3" y="31"/>
                  </a:lnTo>
                  <a:lnTo>
                    <a:pt x="9" y="39"/>
                  </a:lnTo>
                  <a:lnTo>
                    <a:pt x="3" y="31"/>
                  </a:lnTo>
                  <a:lnTo>
                    <a:pt x="0" y="34"/>
                  </a:lnTo>
                  <a:lnTo>
                    <a:pt x="0" y="38"/>
                  </a:lnTo>
                  <a:lnTo>
                    <a:pt x="1" y="42"/>
                  </a:lnTo>
                  <a:lnTo>
                    <a:pt x="6" y="43"/>
                  </a:lnTo>
                  <a:lnTo>
                    <a:pt x="0" y="35"/>
                  </a:lnTo>
                  <a:close/>
                </a:path>
              </a:pathLst>
            </a:custGeom>
            <a:solidFill>
              <a:srgbClr val="000000"/>
            </a:solidFill>
            <a:ln w="9525">
              <a:noFill/>
              <a:round/>
              <a:headEnd/>
              <a:tailEnd/>
            </a:ln>
          </p:spPr>
          <p:txBody>
            <a:bodyPr/>
            <a:lstStyle/>
            <a:p>
              <a:endParaRPr lang="en-US" dirty="0"/>
            </a:p>
          </p:txBody>
        </p:sp>
        <p:sp>
          <p:nvSpPr>
            <p:cNvPr id="5136" name="Freeform 21"/>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FFFF"/>
            </a:solidFill>
            <a:ln w="9525">
              <a:noFill/>
              <a:round/>
              <a:headEnd/>
              <a:tailEnd/>
            </a:ln>
          </p:spPr>
          <p:txBody>
            <a:bodyPr/>
            <a:lstStyle/>
            <a:p>
              <a:endParaRPr lang="en-US" dirty="0"/>
            </a:p>
          </p:txBody>
        </p:sp>
        <p:sp>
          <p:nvSpPr>
            <p:cNvPr id="5137" name="Freeform 22"/>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5138" name="Freeform 23"/>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5139" name="Freeform 24"/>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5140" name="Freeform 25"/>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5141" name="Freeform 26"/>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5142" name="Freeform 27"/>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E5B7"/>
            </a:solidFill>
            <a:ln w="9525">
              <a:noFill/>
              <a:round/>
              <a:headEnd/>
              <a:tailEnd/>
            </a:ln>
          </p:spPr>
          <p:txBody>
            <a:bodyPr/>
            <a:lstStyle/>
            <a:p>
              <a:endParaRPr lang="en-US" dirty="0"/>
            </a:p>
          </p:txBody>
        </p:sp>
        <p:sp>
          <p:nvSpPr>
            <p:cNvPr id="5143" name="Freeform 28"/>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5144" name="Freeform 29"/>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5145" name="Freeform 30"/>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5146" name="Freeform 31"/>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5147" name="Freeform 32"/>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5148" name="Freeform 33"/>
            <p:cNvSpPr>
              <a:spLocks/>
            </p:cNvSpPr>
            <p:nvPr/>
          </p:nvSpPr>
          <p:spPr bwMode="auto">
            <a:xfrm>
              <a:off x="333" y="65"/>
              <a:ext cx="1" cy="44"/>
            </a:xfrm>
            <a:custGeom>
              <a:avLst/>
              <a:gdLst>
                <a:gd name="T0" fmla="*/ 0 w 1"/>
                <a:gd name="T1" fmla="*/ 0 h 89"/>
                <a:gd name="T2" fmla="*/ 0 w 1"/>
                <a:gd name="T3" fmla="*/ 22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9"/>
                  </a:lnTo>
                  <a:lnTo>
                    <a:pt x="0" y="0"/>
                  </a:lnTo>
                  <a:close/>
                </a:path>
              </a:pathLst>
            </a:custGeom>
            <a:solidFill>
              <a:srgbClr val="FFFFFF"/>
            </a:solidFill>
            <a:ln w="9525">
              <a:noFill/>
              <a:round/>
              <a:headEnd/>
              <a:tailEnd/>
            </a:ln>
          </p:spPr>
          <p:txBody>
            <a:bodyPr/>
            <a:lstStyle/>
            <a:p>
              <a:endParaRPr lang="en-US" dirty="0"/>
            </a:p>
          </p:txBody>
        </p:sp>
        <p:sp>
          <p:nvSpPr>
            <p:cNvPr id="5149" name="Freeform 34"/>
            <p:cNvSpPr>
              <a:spLocks/>
            </p:cNvSpPr>
            <p:nvPr/>
          </p:nvSpPr>
          <p:spPr bwMode="auto">
            <a:xfrm>
              <a:off x="330" y="62"/>
              <a:ext cx="6" cy="3"/>
            </a:xfrm>
            <a:custGeom>
              <a:avLst/>
              <a:gdLst>
                <a:gd name="T0" fmla="*/ 3 w 12"/>
                <a:gd name="T1" fmla="*/ 2 h 6"/>
                <a:gd name="T2" fmla="*/ 3 w 12"/>
                <a:gd name="T3" fmla="*/ 1 h 6"/>
                <a:gd name="T4" fmla="*/ 2 w 12"/>
                <a:gd name="T5" fmla="*/ 0 h 6"/>
                <a:gd name="T6" fmla="*/ 1 w 12"/>
                <a:gd name="T7" fmla="*/ 1 h 6"/>
                <a:gd name="T8" fmla="*/ 0 w 12"/>
                <a:gd name="T9" fmla="*/ 2 h 6"/>
                <a:gd name="T10" fmla="*/ 3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2"/>
                  </a:lnTo>
                  <a:lnTo>
                    <a:pt x="6" y="0"/>
                  </a:lnTo>
                  <a:lnTo>
                    <a:pt x="3" y="2"/>
                  </a:lnTo>
                  <a:lnTo>
                    <a:pt x="0" y="6"/>
                  </a:lnTo>
                  <a:lnTo>
                    <a:pt x="12" y="6"/>
                  </a:lnTo>
                  <a:close/>
                </a:path>
              </a:pathLst>
            </a:custGeom>
            <a:solidFill>
              <a:srgbClr val="FFFFFF"/>
            </a:solidFill>
            <a:ln w="9525">
              <a:noFill/>
              <a:round/>
              <a:headEnd/>
              <a:tailEnd/>
            </a:ln>
          </p:spPr>
          <p:txBody>
            <a:bodyPr/>
            <a:lstStyle/>
            <a:p>
              <a:endParaRPr lang="en-US" dirty="0"/>
            </a:p>
          </p:txBody>
        </p:sp>
        <p:sp>
          <p:nvSpPr>
            <p:cNvPr id="5150" name="Freeform 35"/>
            <p:cNvSpPr>
              <a:spLocks/>
            </p:cNvSpPr>
            <p:nvPr/>
          </p:nvSpPr>
          <p:spPr bwMode="auto">
            <a:xfrm>
              <a:off x="330" y="65"/>
              <a:ext cx="6" cy="44"/>
            </a:xfrm>
            <a:custGeom>
              <a:avLst/>
              <a:gdLst>
                <a:gd name="T0" fmla="*/ 2 w 12"/>
                <a:gd name="T1" fmla="*/ 22 h 89"/>
                <a:gd name="T2" fmla="*/ 3 w 12"/>
                <a:gd name="T3" fmla="*/ 22 h 89"/>
                <a:gd name="T4" fmla="*/ 3 w 12"/>
                <a:gd name="T5" fmla="*/ 0 h 89"/>
                <a:gd name="T6" fmla="*/ 0 w 12"/>
                <a:gd name="T7" fmla="*/ 0 h 89"/>
                <a:gd name="T8" fmla="*/ 0 w 12"/>
                <a:gd name="T9" fmla="*/ 22 h 89"/>
                <a:gd name="T10" fmla="*/ 2 w 12"/>
                <a:gd name="T11" fmla="*/ 22 h 89"/>
                <a:gd name="T12" fmla="*/ 0 60000 65536"/>
                <a:gd name="T13" fmla="*/ 0 60000 65536"/>
                <a:gd name="T14" fmla="*/ 0 60000 65536"/>
                <a:gd name="T15" fmla="*/ 0 60000 65536"/>
                <a:gd name="T16" fmla="*/ 0 60000 65536"/>
                <a:gd name="T17" fmla="*/ 0 60000 65536"/>
                <a:gd name="T18" fmla="*/ 0 w 12"/>
                <a:gd name="T19" fmla="*/ 0 h 89"/>
                <a:gd name="T20" fmla="*/ 12 w 1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 h="89">
                  <a:moveTo>
                    <a:pt x="6" y="89"/>
                  </a:moveTo>
                  <a:lnTo>
                    <a:pt x="12" y="89"/>
                  </a:lnTo>
                  <a:lnTo>
                    <a:pt x="12" y="0"/>
                  </a:lnTo>
                  <a:lnTo>
                    <a:pt x="0" y="0"/>
                  </a:lnTo>
                  <a:lnTo>
                    <a:pt x="0" y="89"/>
                  </a:lnTo>
                  <a:lnTo>
                    <a:pt x="6" y="89"/>
                  </a:lnTo>
                  <a:close/>
                </a:path>
              </a:pathLst>
            </a:custGeom>
            <a:solidFill>
              <a:srgbClr val="FFFFFF"/>
            </a:solidFill>
            <a:ln w="9525">
              <a:noFill/>
              <a:round/>
              <a:headEnd/>
              <a:tailEnd/>
            </a:ln>
          </p:spPr>
          <p:txBody>
            <a:bodyPr/>
            <a:lstStyle/>
            <a:p>
              <a:endParaRPr lang="en-US" dirty="0"/>
            </a:p>
          </p:txBody>
        </p:sp>
        <p:sp>
          <p:nvSpPr>
            <p:cNvPr id="5151" name="Freeform 36"/>
            <p:cNvSpPr>
              <a:spLocks/>
            </p:cNvSpPr>
            <p:nvPr/>
          </p:nvSpPr>
          <p:spPr bwMode="auto">
            <a:xfrm>
              <a:off x="330" y="109"/>
              <a:ext cx="6" cy="3"/>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3" y="3"/>
                  </a:lnTo>
                  <a:lnTo>
                    <a:pt x="6" y="4"/>
                  </a:lnTo>
                  <a:lnTo>
                    <a:pt x="9" y="3"/>
                  </a:lnTo>
                  <a:lnTo>
                    <a:pt x="12" y="0"/>
                  </a:lnTo>
                  <a:lnTo>
                    <a:pt x="0" y="0"/>
                  </a:lnTo>
                  <a:close/>
                </a:path>
              </a:pathLst>
            </a:custGeom>
            <a:solidFill>
              <a:srgbClr val="FFFFFF"/>
            </a:solidFill>
            <a:ln w="9525">
              <a:noFill/>
              <a:round/>
              <a:headEnd/>
              <a:tailEnd/>
            </a:ln>
          </p:spPr>
          <p:txBody>
            <a:bodyPr/>
            <a:lstStyle/>
            <a:p>
              <a:endParaRPr lang="en-US" dirty="0"/>
            </a:p>
          </p:txBody>
        </p:sp>
        <p:sp>
          <p:nvSpPr>
            <p:cNvPr id="5152" name="Freeform 37"/>
            <p:cNvSpPr>
              <a:spLocks/>
            </p:cNvSpPr>
            <p:nvPr/>
          </p:nvSpPr>
          <p:spPr bwMode="auto">
            <a:xfrm>
              <a:off x="317" y="81"/>
              <a:ext cx="1" cy="41"/>
            </a:xfrm>
            <a:custGeom>
              <a:avLst/>
              <a:gdLst>
                <a:gd name="T0" fmla="*/ 0 w 1"/>
                <a:gd name="T1" fmla="*/ 0 h 83"/>
                <a:gd name="T2" fmla="*/ 0 w 1"/>
                <a:gd name="T3" fmla="*/ 20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w="9525">
              <a:noFill/>
              <a:round/>
              <a:headEnd/>
              <a:tailEnd/>
            </a:ln>
          </p:spPr>
          <p:txBody>
            <a:bodyPr/>
            <a:lstStyle/>
            <a:p>
              <a:endParaRPr lang="en-US" dirty="0"/>
            </a:p>
          </p:txBody>
        </p:sp>
        <p:sp>
          <p:nvSpPr>
            <p:cNvPr id="5153" name="Freeform 38"/>
            <p:cNvSpPr>
              <a:spLocks/>
            </p:cNvSpPr>
            <p:nvPr/>
          </p:nvSpPr>
          <p:spPr bwMode="auto">
            <a:xfrm>
              <a:off x="315" y="78"/>
              <a:ext cx="5" cy="3"/>
            </a:xfrm>
            <a:custGeom>
              <a:avLst/>
              <a:gdLst>
                <a:gd name="T0" fmla="*/ 2 w 12"/>
                <a:gd name="T1" fmla="*/ 2 h 6"/>
                <a:gd name="T2" fmla="*/ 2 w 12"/>
                <a:gd name="T3" fmla="*/ 1 h 6"/>
                <a:gd name="T4" fmla="*/ 1 w 12"/>
                <a:gd name="T5" fmla="*/ 0 h 6"/>
                <a:gd name="T6" fmla="*/ 0 w 12"/>
                <a:gd name="T7" fmla="*/ 1 h 6"/>
                <a:gd name="T8" fmla="*/ 0 w 12"/>
                <a:gd name="T9" fmla="*/ 2 h 6"/>
                <a:gd name="T10" fmla="*/ 2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3"/>
                  </a:lnTo>
                  <a:lnTo>
                    <a:pt x="6" y="0"/>
                  </a:lnTo>
                  <a:lnTo>
                    <a:pt x="2" y="3"/>
                  </a:lnTo>
                  <a:lnTo>
                    <a:pt x="0" y="6"/>
                  </a:lnTo>
                  <a:lnTo>
                    <a:pt x="12" y="6"/>
                  </a:lnTo>
                  <a:close/>
                </a:path>
              </a:pathLst>
            </a:custGeom>
            <a:solidFill>
              <a:srgbClr val="FFFFFF"/>
            </a:solidFill>
            <a:ln w="9525">
              <a:noFill/>
              <a:round/>
              <a:headEnd/>
              <a:tailEnd/>
            </a:ln>
          </p:spPr>
          <p:txBody>
            <a:bodyPr/>
            <a:lstStyle/>
            <a:p>
              <a:endParaRPr lang="en-US" dirty="0"/>
            </a:p>
          </p:txBody>
        </p:sp>
        <p:sp>
          <p:nvSpPr>
            <p:cNvPr id="5154" name="Freeform 39"/>
            <p:cNvSpPr>
              <a:spLocks/>
            </p:cNvSpPr>
            <p:nvPr/>
          </p:nvSpPr>
          <p:spPr bwMode="auto">
            <a:xfrm>
              <a:off x="315" y="81"/>
              <a:ext cx="5" cy="41"/>
            </a:xfrm>
            <a:custGeom>
              <a:avLst/>
              <a:gdLst>
                <a:gd name="T0" fmla="*/ 1 w 12"/>
                <a:gd name="T1" fmla="*/ 20 h 83"/>
                <a:gd name="T2" fmla="*/ 2 w 12"/>
                <a:gd name="T3" fmla="*/ 20 h 83"/>
                <a:gd name="T4" fmla="*/ 2 w 12"/>
                <a:gd name="T5" fmla="*/ 0 h 83"/>
                <a:gd name="T6" fmla="*/ 0 w 12"/>
                <a:gd name="T7" fmla="*/ 0 h 83"/>
                <a:gd name="T8" fmla="*/ 0 w 12"/>
                <a:gd name="T9" fmla="*/ 20 h 83"/>
                <a:gd name="T10" fmla="*/ 1 w 12"/>
                <a:gd name="T11" fmla="*/ 20 h 83"/>
                <a:gd name="T12" fmla="*/ 0 60000 65536"/>
                <a:gd name="T13" fmla="*/ 0 60000 65536"/>
                <a:gd name="T14" fmla="*/ 0 60000 65536"/>
                <a:gd name="T15" fmla="*/ 0 60000 65536"/>
                <a:gd name="T16" fmla="*/ 0 60000 65536"/>
                <a:gd name="T17" fmla="*/ 0 60000 65536"/>
                <a:gd name="T18" fmla="*/ 0 w 12"/>
                <a:gd name="T19" fmla="*/ 0 h 83"/>
                <a:gd name="T20" fmla="*/ 12 w 1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2" h="83">
                  <a:moveTo>
                    <a:pt x="6" y="83"/>
                  </a:moveTo>
                  <a:lnTo>
                    <a:pt x="12" y="83"/>
                  </a:lnTo>
                  <a:lnTo>
                    <a:pt x="12" y="0"/>
                  </a:lnTo>
                  <a:lnTo>
                    <a:pt x="0" y="0"/>
                  </a:lnTo>
                  <a:lnTo>
                    <a:pt x="0" y="83"/>
                  </a:lnTo>
                  <a:lnTo>
                    <a:pt x="6" y="83"/>
                  </a:lnTo>
                  <a:close/>
                </a:path>
              </a:pathLst>
            </a:custGeom>
            <a:solidFill>
              <a:srgbClr val="FFFFFF"/>
            </a:solidFill>
            <a:ln w="9525">
              <a:noFill/>
              <a:round/>
              <a:headEnd/>
              <a:tailEnd/>
            </a:ln>
          </p:spPr>
          <p:txBody>
            <a:bodyPr/>
            <a:lstStyle/>
            <a:p>
              <a:endParaRPr lang="en-US" dirty="0"/>
            </a:p>
          </p:txBody>
        </p:sp>
        <p:sp>
          <p:nvSpPr>
            <p:cNvPr id="5155" name="Freeform 40"/>
            <p:cNvSpPr>
              <a:spLocks/>
            </p:cNvSpPr>
            <p:nvPr/>
          </p:nvSpPr>
          <p:spPr bwMode="auto">
            <a:xfrm>
              <a:off x="315" y="122"/>
              <a:ext cx="5" cy="2"/>
            </a:xfrm>
            <a:custGeom>
              <a:avLst/>
              <a:gdLst>
                <a:gd name="T0" fmla="*/ 0 w 12"/>
                <a:gd name="T1" fmla="*/ 0 h 5"/>
                <a:gd name="T2" fmla="*/ 0 w 12"/>
                <a:gd name="T3" fmla="*/ 1 h 5"/>
                <a:gd name="T4" fmla="*/ 1 w 12"/>
                <a:gd name="T5" fmla="*/ 1 h 5"/>
                <a:gd name="T6" fmla="*/ 2 w 12"/>
                <a:gd name="T7" fmla="*/ 1 h 5"/>
                <a:gd name="T8" fmla="*/ 2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4"/>
                  </a:lnTo>
                  <a:lnTo>
                    <a:pt x="6" y="5"/>
                  </a:lnTo>
                  <a:lnTo>
                    <a:pt x="9" y="4"/>
                  </a:lnTo>
                  <a:lnTo>
                    <a:pt x="12" y="0"/>
                  </a:lnTo>
                  <a:lnTo>
                    <a:pt x="0" y="0"/>
                  </a:lnTo>
                  <a:close/>
                </a:path>
              </a:pathLst>
            </a:custGeom>
            <a:solidFill>
              <a:srgbClr val="FFFFFF"/>
            </a:solidFill>
            <a:ln w="9525">
              <a:noFill/>
              <a:round/>
              <a:headEnd/>
              <a:tailEnd/>
            </a:ln>
          </p:spPr>
          <p:txBody>
            <a:bodyPr/>
            <a:lstStyle/>
            <a:p>
              <a:endParaRPr lang="en-US" dirty="0"/>
            </a:p>
          </p:txBody>
        </p:sp>
        <p:sp>
          <p:nvSpPr>
            <p:cNvPr id="5156" name="Freeform 41"/>
            <p:cNvSpPr>
              <a:spLocks/>
            </p:cNvSpPr>
            <p:nvPr/>
          </p:nvSpPr>
          <p:spPr bwMode="auto">
            <a:xfrm>
              <a:off x="363" y="139"/>
              <a:ext cx="45" cy="1"/>
            </a:xfrm>
            <a:custGeom>
              <a:avLst/>
              <a:gdLst>
                <a:gd name="T0" fmla="*/ 0 w 90"/>
                <a:gd name="T1" fmla="*/ 1 h 2"/>
                <a:gd name="T2" fmla="*/ 23 w 90"/>
                <a:gd name="T3" fmla="*/ 0 h 2"/>
                <a:gd name="T4" fmla="*/ 0 w 90"/>
                <a:gd name="T5" fmla="*/ 1 h 2"/>
                <a:gd name="T6" fmla="*/ 0 60000 65536"/>
                <a:gd name="T7" fmla="*/ 0 60000 65536"/>
                <a:gd name="T8" fmla="*/ 0 60000 65536"/>
                <a:gd name="T9" fmla="*/ 0 w 90"/>
                <a:gd name="T10" fmla="*/ 0 h 2"/>
                <a:gd name="T11" fmla="*/ 90 w 90"/>
                <a:gd name="T12" fmla="*/ 2 h 2"/>
              </a:gdLst>
              <a:ahLst/>
              <a:cxnLst>
                <a:cxn ang="T6">
                  <a:pos x="T0" y="T1"/>
                </a:cxn>
                <a:cxn ang="T7">
                  <a:pos x="T2" y="T3"/>
                </a:cxn>
                <a:cxn ang="T8">
                  <a:pos x="T4" y="T5"/>
                </a:cxn>
              </a:cxnLst>
              <a:rect l="T9" t="T10" r="T11" b="T12"/>
              <a:pathLst>
                <a:path w="90" h="2">
                  <a:moveTo>
                    <a:pt x="0" y="2"/>
                  </a:moveTo>
                  <a:lnTo>
                    <a:pt x="90" y="0"/>
                  </a:lnTo>
                  <a:lnTo>
                    <a:pt x="0" y="2"/>
                  </a:lnTo>
                  <a:close/>
                </a:path>
              </a:pathLst>
            </a:custGeom>
            <a:solidFill>
              <a:srgbClr val="FFFFFF"/>
            </a:solidFill>
            <a:ln w="9525">
              <a:noFill/>
              <a:round/>
              <a:headEnd/>
              <a:tailEnd/>
            </a:ln>
          </p:spPr>
          <p:txBody>
            <a:bodyPr/>
            <a:lstStyle/>
            <a:p>
              <a:endParaRPr lang="en-US" dirty="0"/>
            </a:p>
          </p:txBody>
        </p:sp>
        <p:sp>
          <p:nvSpPr>
            <p:cNvPr id="5157" name="Freeform 42"/>
            <p:cNvSpPr>
              <a:spLocks/>
            </p:cNvSpPr>
            <p:nvPr/>
          </p:nvSpPr>
          <p:spPr bwMode="auto">
            <a:xfrm>
              <a:off x="361" y="138"/>
              <a:ext cx="2" cy="5"/>
            </a:xfrm>
            <a:custGeom>
              <a:avLst/>
              <a:gdLst>
                <a:gd name="T0" fmla="*/ 1 w 5"/>
                <a:gd name="T1" fmla="*/ 0 h 12"/>
                <a:gd name="T2" fmla="*/ 0 w 5"/>
                <a:gd name="T3" fmla="*/ 0 h 12"/>
                <a:gd name="T4" fmla="*/ 0 w 5"/>
                <a:gd name="T5" fmla="*/ 1 h 12"/>
                <a:gd name="T6" fmla="*/ 0 w 5"/>
                <a:gd name="T7" fmla="*/ 2 h 12"/>
                <a:gd name="T8" fmla="*/ 1 w 5"/>
                <a:gd name="T9" fmla="*/ 2 h 12"/>
                <a:gd name="T10" fmla="*/ 1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9"/>
                  </a:lnTo>
                  <a:lnTo>
                    <a:pt x="5" y="12"/>
                  </a:lnTo>
                  <a:lnTo>
                    <a:pt x="5" y="0"/>
                  </a:lnTo>
                  <a:close/>
                </a:path>
              </a:pathLst>
            </a:custGeom>
            <a:solidFill>
              <a:srgbClr val="FFFFFF"/>
            </a:solidFill>
            <a:ln w="9525">
              <a:noFill/>
              <a:round/>
              <a:headEnd/>
              <a:tailEnd/>
            </a:ln>
          </p:spPr>
          <p:txBody>
            <a:bodyPr/>
            <a:lstStyle/>
            <a:p>
              <a:endParaRPr lang="en-US" dirty="0"/>
            </a:p>
          </p:txBody>
        </p:sp>
        <p:sp>
          <p:nvSpPr>
            <p:cNvPr id="5158" name="Freeform 43"/>
            <p:cNvSpPr>
              <a:spLocks/>
            </p:cNvSpPr>
            <p:nvPr/>
          </p:nvSpPr>
          <p:spPr bwMode="auto">
            <a:xfrm>
              <a:off x="363" y="137"/>
              <a:ext cx="45" cy="6"/>
            </a:xfrm>
            <a:custGeom>
              <a:avLst/>
              <a:gdLst>
                <a:gd name="T0" fmla="*/ 23 w 90"/>
                <a:gd name="T1" fmla="*/ 2 h 12"/>
                <a:gd name="T2" fmla="*/ 23 w 90"/>
                <a:gd name="T3" fmla="*/ 0 h 12"/>
                <a:gd name="T4" fmla="*/ 0 w 90"/>
                <a:gd name="T5" fmla="*/ 1 h 12"/>
                <a:gd name="T6" fmla="*/ 0 w 90"/>
                <a:gd name="T7" fmla="*/ 3 h 12"/>
                <a:gd name="T8" fmla="*/ 23 w 90"/>
                <a:gd name="T9" fmla="*/ 3 h 12"/>
                <a:gd name="T10" fmla="*/ 23 w 90"/>
                <a:gd name="T11" fmla="*/ 2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5"/>
                  </a:moveTo>
                  <a:lnTo>
                    <a:pt x="90" y="0"/>
                  </a:lnTo>
                  <a:lnTo>
                    <a:pt x="0" y="2"/>
                  </a:lnTo>
                  <a:lnTo>
                    <a:pt x="0" y="12"/>
                  </a:lnTo>
                  <a:lnTo>
                    <a:pt x="90" y="9"/>
                  </a:lnTo>
                  <a:lnTo>
                    <a:pt x="90" y="5"/>
                  </a:lnTo>
                  <a:close/>
                </a:path>
              </a:pathLst>
            </a:custGeom>
            <a:solidFill>
              <a:srgbClr val="FFFFFF"/>
            </a:solidFill>
            <a:ln w="9525">
              <a:noFill/>
              <a:round/>
              <a:headEnd/>
              <a:tailEnd/>
            </a:ln>
          </p:spPr>
          <p:txBody>
            <a:bodyPr/>
            <a:lstStyle/>
            <a:p>
              <a:endParaRPr lang="en-US" dirty="0"/>
            </a:p>
          </p:txBody>
        </p:sp>
        <p:sp>
          <p:nvSpPr>
            <p:cNvPr id="5159" name="Freeform 44"/>
            <p:cNvSpPr>
              <a:spLocks/>
            </p:cNvSpPr>
            <p:nvPr/>
          </p:nvSpPr>
          <p:spPr bwMode="auto">
            <a:xfrm>
              <a:off x="408" y="136"/>
              <a:ext cx="3" cy="6"/>
            </a:xfrm>
            <a:custGeom>
              <a:avLst/>
              <a:gdLst>
                <a:gd name="T0" fmla="*/ 0 w 6"/>
                <a:gd name="T1" fmla="*/ 3 h 11"/>
                <a:gd name="T2" fmla="*/ 1 w 6"/>
                <a:gd name="T3" fmla="*/ 3 h 11"/>
                <a:gd name="T4" fmla="*/ 2 w 6"/>
                <a:gd name="T5" fmla="*/ 2 h 11"/>
                <a:gd name="T6" fmla="*/ 1 w 6"/>
                <a:gd name="T7" fmla="*/ 1 h 11"/>
                <a:gd name="T8" fmla="*/ 0 w 6"/>
                <a:gd name="T9" fmla="*/ 0 h 11"/>
                <a:gd name="T10" fmla="*/ 0 w 6"/>
                <a:gd name="T11" fmla="*/ 3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6"/>
                  </a:lnTo>
                  <a:lnTo>
                    <a:pt x="3" y="2"/>
                  </a:lnTo>
                  <a:lnTo>
                    <a:pt x="0" y="0"/>
                  </a:lnTo>
                  <a:lnTo>
                    <a:pt x="0" y="11"/>
                  </a:lnTo>
                  <a:close/>
                </a:path>
              </a:pathLst>
            </a:custGeom>
            <a:solidFill>
              <a:srgbClr val="FFFFFF"/>
            </a:solidFill>
            <a:ln w="9525">
              <a:noFill/>
              <a:round/>
              <a:headEnd/>
              <a:tailEnd/>
            </a:ln>
          </p:spPr>
          <p:txBody>
            <a:bodyPr/>
            <a:lstStyle/>
            <a:p>
              <a:endParaRPr lang="en-US" dirty="0"/>
            </a:p>
          </p:txBody>
        </p:sp>
        <p:sp>
          <p:nvSpPr>
            <p:cNvPr id="5160" name="Freeform 45"/>
            <p:cNvSpPr>
              <a:spLocks/>
            </p:cNvSpPr>
            <p:nvPr/>
          </p:nvSpPr>
          <p:spPr bwMode="auto">
            <a:xfrm>
              <a:off x="354" y="157"/>
              <a:ext cx="45" cy="1"/>
            </a:xfrm>
            <a:custGeom>
              <a:avLst/>
              <a:gdLst>
                <a:gd name="T0" fmla="*/ 0 w 89"/>
                <a:gd name="T1" fmla="*/ 0 h 1"/>
                <a:gd name="T2" fmla="*/ 23 w 89"/>
                <a:gd name="T3" fmla="*/ 0 h 1"/>
                <a:gd name="T4" fmla="*/ 0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0" y="0"/>
                  </a:moveTo>
                  <a:lnTo>
                    <a:pt x="89" y="0"/>
                  </a:lnTo>
                  <a:lnTo>
                    <a:pt x="0" y="0"/>
                  </a:lnTo>
                  <a:close/>
                </a:path>
              </a:pathLst>
            </a:custGeom>
            <a:solidFill>
              <a:srgbClr val="FFFFFF"/>
            </a:solidFill>
            <a:ln w="9525">
              <a:noFill/>
              <a:round/>
              <a:headEnd/>
              <a:tailEnd/>
            </a:ln>
          </p:spPr>
          <p:txBody>
            <a:bodyPr/>
            <a:lstStyle/>
            <a:p>
              <a:endParaRPr lang="en-US" dirty="0"/>
            </a:p>
          </p:txBody>
        </p:sp>
        <p:sp>
          <p:nvSpPr>
            <p:cNvPr id="5161" name="Freeform 46"/>
            <p:cNvSpPr>
              <a:spLocks/>
            </p:cNvSpPr>
            <p:nvPr/>
          </p:nvSpPr>
          <p:spPr bwMode="auto">
            <a:xfrm>
              <a:off x="351" y="154"/>
              <a:ext cx="3" cy="6"/>
            </a:xfrm>
            <a:custGeom>
              <a:avLst/>
              <a:gdLst>
                <a:gd name="T0" fmla="*/ 2 w 5"/>
                <a:gd name="T1" fmla="*/ 0 h 12"/>
                <a:gd name="T2" fmla="*/ 1 w 5"/>
                <a:gd name="T3" fmla="*/ 1 h 12"/>
                <a:gd name="T4" fmla="*/ 0 w 5"/>
                <a:gd name="T5" fmla="*/ 2 h 12"/>
                <a:gd name="T6" fmla="*/ 1 w 5"/>
                <a:gd name="T7" fmla="*/ 3 h 12"/>
                <a:gd name="T8" fmla="*/ 2 w 5"/>
                <a:gd name="T9" fmla="*/ 3 h 12"/>
                <a:gd name="T10" fmla="*/ 2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10"/>
                  </a:lnTo>
                  <a:lnTo>
                    <a:pt x="5" y="12"/>
                  </a:lnTo>
                  <a:lnTo>
                    <a:pt x="5" y="0"/>
                  </a:lnTo>
                  <a:close/>
                </a:path>
              </a:pathLst>
            </a:custGeom>
            <a:solidFill>
              <a:srgbClr val="FFFFFF"/>
            </a:solidFill>
            <a:ln w="9525">
              <a:noFill/>
              <a:round/>
              <a:headEnd/>
              <a:tailEnd/>
            </a:ln>
          </p:spPr>
          <p:txBody>
            <a:bodyPr/>
            <a:lstStyle/>
            <a:p>
              <a:endParaRPr lang="en-US" dirty="0"/>
            </a:p>
          </p:txBody>
        </p:sp>
        <p:sp>
          <p:nvSpPr>
            <p:cNvPr id="5162" name="Freeform 47"/>
            <p:cNvSpPr>
              <a:spLocks/>
            </p:cNvSpPr>
            <p:nvPr/>
          </p:nvSpPr>
          <p:spPr bwMode="auto">
            <a:xfrm>
              <a:off x="354" y="154"/>
              <a:ext cx="45" cy="6"/>
            </a:xfrm>
            <a:custGeom>
              <a:avLst/>
              <a:gdLst>
                <a:gd name="T0" fmla="*/ 23 w 89"/>
                <a:gd name="T1" fmla="*/ 2 h 12"/>
                <a:gd name="T2" fmla="*/ 23 w 89"/>
                <a:gd name="T3" fmla="*/ 0 h 12"/>
                <a:gd name="T4" fmla="*/ 0 w 89"/>
                <a:gd name="T5" fmla="*/ 0 h 12"/>
                <a:gd name="T6" fmla="*/ 0 w 89"/>
                <a:gd name="T7" fmla="*/ 3 h 12"/>
                <a:gd name="T8" fmla="*/ 23 w 89"/>
                <a:gd name="T9" fmla="*/ 3 h 12"/>
                <a:gd name="T10" fmla="*/ 23 w 89"/>
                <a:gd name="T11" fmla="*/ 2 h 12"/>
                <a:gd name="T12" fmla="*/ 0 60000 65536"/>
                <a:gd name="T13" fmla="*/ 0 60000 65536"/>
                <a:gd name="T14" fmla="*/ 0 60000 65536"/>
                <a:gd name="T15" fmla="*/ 0 60000 65536"/>
                <a:gd name="T16" fmla="*/ 0 60000 65536"/>
                <a:gd name="T17" fmla="*/ 0 60000 65536"/>
                <a:gd name="T18" fmla="*/ 0 w 89"/>
                <a:gd name="T19" fmla="*/ 0 h 12"/>
                <a:gd name="T20" fmla="*/ 89 w 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9" h="12">
                  <a:moveTo>
                    <a:pt x="89" y="6"/>
                  </a:moveTo>
                  <a:lnTo>
                    <a:pt x="89" y="0"/>
                  </a:lnTo>
                  <a:lnTo>
                    <a:pt x="0" y="0"/>
                  </a:lnTo>
                  <a:lnTo>
                    <a:pt x="0" y="12"/>
                  </a:lnTo>
                  <a:lnTo>
                    <a:pt x="89" y="12"/>
                  </a:lnTo>
                  <a:lnTo>
                    <a:pt x="89" y="6"/>
                  </a:lnTo>
                  <a:close/>
                </a:path>
              </a:pathLst>
            </a:custGeom>
            <a:solidFill>
              <a:srgbClr val="FFFFFF"/>
            </a:solidFill>
            <a:ln w="9525">
              <a:noFill/>
              <a:round/>
              <a:headEnd/>
              <a:tailEnd/>
            </a:ln>
          </p:spPr>
          <p:txBody>
            <a:bodyPr/>
            <a:lstStyle/>
            <a:p>
              <a:endParaRPr lang="en-US" dirty="0"/>
            </a:p>
          </p:txBody>
        </p:sp>
        <p:sp>
          <p:nvSpPr>
            <p:cNvPr id="5163" name="Freeform 48"/>
            <p:cNvSpPr>
              <a:spLocks/>
            </p:cNvSpPr>
            <p:nvPr/>
          </p:nvSpPr>
          <p:spPr bwMode="auto">
            <a:xfrm>
              <a:off x="399" y="154"/>
              <a:ext cx="3" cy="6"/>
            </a:xfrm>
            <a:custGeom>
              <a:avLst/>
              <a:gdLst>
                <a:gd name="T0" fmla="*/ 0 w 6"/>
                <a:gd name="T1" fmla="*/ 3 h 12"/>
                <a:gd name="T2" fmla="*/ 1 w 6"/>
                <a:gd name="T3" fmla="*/ 3 h 12"/>
                <a:gd name="T4" fmla="*/ 2 w 6"/>
                <a:gd name="T5" fmla="*/ 2 h 12"/>
                <a:gd name="T6" fmla="*/ 1 w 6"/>
                <a:gd name="T7" fmla="*/ 1 h 12"/>
                <a:gd name="T8" fmla="*/ 0 w 6"/>
                <a:gd name="T9" fmla="*/ 0 h 12"/>
                <a:gd name="T10" fmla="*/ 0 w 6"/>
                <a:gd name="T11" fmla="*/ 3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0" y="12"/>
                  </a:moveTo>
                  <a:lnTo>
                    <a:pt x="4" y="10"/>
                  </a:lnTo>
                  <a:lnTo>
                    <a:pt x="6" y="6"/>
                  </a:lnTo>
                  <a:lnTo>
                    <a:pt x="4" y="3"/>
                  </a:lnTo>
                  <a:lnTo>
                    <a:pt x="0" y="0"/>
                  </a:lnTo>
                  <a:lnTo>
                    <a:pt x="0" y="12"/>
                  </a:lnTo>
                  <a:close/>
                </a:path>
              </a:pathLst>
            </a:custGeom>
            <a:solidFill>
              <a:srgbClr val="FFFFFF"/>
            </a:solidFill>
            <a:ln w="9525">
              <a:noFill/>
              <a:round/>
              <a:headEnd/>
              <a:tailEnd/>
            </a:ln>
          </p:spPr>
          <p:txBody>
            <a:bodyPr/>
            <a:lstStyle/>
            <a:p>
              <a:endParaRPr lang="en-US" dirty="0"/>
            </a:p>
          </p:txBody>
        </p:sp>
        <p:sp>
          <p:nvSpPr>
            <p:cNvPr id="5164" name="Freeform 49"/>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3 w 125"/>
                <a:gd name="T7" fmla="*/ 37 h 147"/>
                <a:gd name="T8" fmla="*/ 1 w 125"/>
                <a:gd name="T9" fmla="*/ 36 h 147"/>
                <a:gd name="T10" fmla="*/ 0 w 125"/>
                <a:gd name="T11" fmla="*/ 35 h 147"/>
                <a:gd name="T12" fmla="*/ 0 w 125"/>
                <a:gd name="T13" fmla="*/ 33 h 147"/>
                <a:gd name="T14" fmla="*/ 1 w 125"/>
                <a:gd name="T15" fmla="*/ 31 h 147"/>
                <a:gd name="T16" fmla="*/ 4 w 125"/>
                <a:gd name="T17" fmla="*/ 27 h 147"/>
                <a:gd name="T18" fmla="*/ 8 w 125"/>
                <a:gd name="T19" fmla="*/ 21 h 147"/>
                <a:gd name="T20" fmla="*/ 12 w 125"/>
                <a:gd name="T21" fmla="*/ 16 h 147"/>
                <a:gd name="T22" fmla="*/ 16 w 125"/>
                <a:gd name="T23" fmla="*/ 10 h 147"/>
                <a:gd name="T24" fmla="*/ 20 w 125"/>
                <a:gd name="T25" fmla="*/ 5 h 147"/>
                <a:gd name="T26" fmla="*/ 23 w 125"/>
                <a:gd name="T27" fmla="*/ 1 h 147"/>
                <a:gd name="T28" fmla="*/ 24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close/>
                </a:path>
              </a:pathLst>
            </a:custGeom>
            <a:solidFill>
              <a:srgbClr val="9EB5CC"/>
            </a:solidFill>
            <a:ln w="9525">
              <a:noFill/>
              <a:round/>
              <a:headEnd/>
              <a:tailEnd/>
            </a:ln>
          </p:spPr>
          <p:txBody>
            <a:bodyPr/>
            <a:lstStyle/>
            <a:p>
              <a:endParaRPr lang="en-US" dirty="0"/>
            </a:p>
          </p:txBody>
        </p:sp>
        <p:sp>
          <p:nvSpPr>
            <p:cNvPr id="5165" name="Freeform 50"/>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5 w 125"/>
                <a:gd name="T7" fmla="*/ 37 h 147"/>
                <a:gd name="T8" fmla="*/ 3 w 125"/>
                <a:gd name="T9" fmla="*/ 37 h 147"/>
                <a:gd name="T10" fmla="*/ 1 w 125"/>
                <a:gd name="T11" fmla="*/ 36 h 147"/>
                <a:gd name="T12" fmla="*/ 0 w 125"/>
                <a:gd name="T13" fmla="*/ 35 h 147"/>
                <a:gd name="T14" fmla="*/ 0 w 125"/>
                <a:gd name="T15" fmla="*/ 33 h 147"/>
                <a:gd name="T16" fmla="*/ 0 w 125"/>
                <a:gd name="T17" fmla="*/ 33 h 147"/>
                <a:gd name="T18" fmla="*/ 1 w 125"/>
                <a:gd name="T19" fmla="*/ 31 h 147"/>
                <a:gd name="T20" fmla="*/ 4 w 125"/>
                <a:gd name="T21" fmla="*/ 27 h 147"/>
                <a:gd name="T22" fmla="*/ 8 w 125"/>
                <a:gd name="T23" fmla="*/ 21 h 147"/>
                <a:gd name="T24" fmla="*/ 12 w 125"/>
                <a:gd name="T25" fmla="*/ 16 h 147"/>
                <a:gd name="T26" fmla="*/ 16 w 125"/>
                <a:gd name="T27" fmla="*/ 10 h 147"/>
                <a:gd name="T28" fmla="*/ 20 w 125"/>
                <a:gd name="T29" fmla="*/ 5 h 147"/>
                <a:gd name="T30" fmla="*/ 23 w 125"/>
                <a:gd name="T31" fmla="*/ 1 h 147"/>
                <a:gd name="T32" fmla="*/ 24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path>
              </a:pathLst>
            </a:custGeom>
            <a:noFill/>
            <a:ln w="0">
              <a:solidFill>
                <a:srgbClr val="000000"/>
              </a:solidFill>
              <a:prstDash val="solid"/>
              <a:round/>
              <a:headEnd/>
              <a:tailEnd/>
            </a:ln>
          </p:spPr>
          <p:txBody>
            <a:bodyPr/>
            <a:lstStyle/>
            <a:p>
              <a:endParaRPr lang="en-US" dirty="0"/>
            </a:p>
          </p:txBody>
        </p:sp>
        <p:sp>
          <p:nvSpPr>
            <p:cNvPr id="5166" name="Freeform 51"/>
            <p:cNvSpPr>
              <a:spLocks/>
            </p:cNvSpPr>
            <p:nvPr/>
          </p:nvSpPr>
          <p:spPr bwMode="auto">
            <a:xfrm>
              <a:off x="175" y="256"/>
              <a:ext cx="83" cy="75"/>
            </a:xfrm>
            <a:custGeom>
              <a:avLst/>
              <a:gdLst>
                <a:gd name="T0" fmla="*/ 11 w 166"/>
                <a:gd name="T1" fmla="*/ 0 h 148"/>
                <a:gd name="T2" fmla="*/ 9 w 166"/>
                <a:gd name="T3" fmla="*/ 3 h 148"/>
                <a:gd name="T4" fmla="*/ 6 w 166"/>
                <a:gd name="T5" fmla="*/ 7 h 148"/>
                <a:gd name="T6" fmla="*/ 3 w 166"/>
                <a:gd name="T7" fmla="*/ 12 h 148"/>
                <a:gd name="T8" fmla="*/ 1 w 166"/>
                <a:gd name="T9" fmla="*/ 16 h 148"/>
                <a:gd name="T10" fmla="*/ 1 w 166"/>
                <a:gd name="T11" fmla="*/ 22 h 148"/>
                <a:gd name="T12" fmla="*/ 0 w 166"/>
                <a:gd name="T13" fmla="*/ 26 h 148"/>
                <a:gd name="T14" fmla="*/ 1 w 166"/>
                <a:gd name="T15" fmla="*/ 31 h 148"/>
                <a:gd name="T16" fmla="*/ 5 w 166"/>
                <a:gd name="T17" fmla="*/ 34 h 148"/>
                <a:gd name="T18" fmla="*/ 10 w 166"/>
                <a:gd name="T19" fmla="*/ 38 h 148"/>
                <a:gd name="T20" fmla="*/ 17 w 166"/>
                <a:gd name="T21" fmla="*/ 38 h 148"/>
                <a:gd name="T22" fmla="*/ 22 w 166"/>
                <a:gd name="T23" fmla="*/ 36 h 148"/>
                <a:gd name="T24" fmla="*/ 28 w 166"/>
                <a:gd name="T25" fmla="*/ 34 h 148"/>
                <a:gd name="T26" fmla="*/ 34 w 166"/>
                <a:gd name="T27" fmla="*/ 31 h 148"/>
                <a:gd name="T28" fmla="*/ 38 w 166"/>
                <a:gd name="T29" fmla="*/ 27 h 148"/>
                <a:gd name="T30" fmla="*/ 41 w 166"/>
                <a:gd name="T31" fmla="*/ 24 h 148"/>
                <a:gd name="T32" fmla="*/ 42 w 166"/>
                <a:gd name="T33" fmla="*/ 23 h 148"/>
                <a:gd name="T34" fmla="*/ 39 w 166"/>
                <a:gd name="T35" fmla="*/ 23 h 148"/>
                <a:gd name="T36" fmla="*/ 34 w 166"/>
                <a:gd name="T37" fmla="*/ 23 h 148"/>
                <a:gd name="T38" fmla="*/ 29 w 166"/>
                <a:gd name="T39" fmla="*/ 22 h 148"/>
                <a:gd name="T40" fmla="*/ 24 w 166"/>
                <a:gd name="T41" fmla="*/ 20 h 148"/>
                <a:gd name="T42" fmla="*/ 20 w 166"/>
                <a:gd name="T43" fmla="*/ 18 h 148"/>
                <a:gd name="T44" fmla="*/ 15 w 166"/>
                <a:gd name="T45" fmla="*/ 14 h 148"/>
                <a:gd name="T46" fmla="*/ 12 w 166"/>
                <a:gd name="T47" fmla="*/ 8 h 148"/>
                <a:gd name="T48" fmla="*/ 1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7"/>
                  </a:lnTo>
                  <a:lnTo>
                    <a:pt x="15" y="45"/>
                  </a:lnTo>
                  <a:lnTo>
                    <a:pt x="7" y="64"/>
                  </a:lnTo>
                  <a:lnTo>
                    <a:pt x="1" y="84"/>
                  </a:lnTo>
                  <a:lnTo>
                    <a:pt x="0" y="103"/>
                  </a:lnTo>
                  <a:lnTo>
                    <a:pt x="6" y="121"/>
                  </a:lnTo>
                  <a:lnTo>
                    <a:pt x="17" y="135"/>
                  </a:lnTo>
                  <a:lnTo>
                    <a:pt x="42" y="147"/>
                  </a:lnTo>
                  <a:lnTo>
                    <a:pt x="67" y="148"/>
                  </a:lnTo>
                  <a:lnTo>
                    <a:pt x="91" y="143"/>
                  </a:lnTo>
                  <a:lnTo>
                    <a:pt x="114" y="132"/>
                  </a:lnTo>
                  <a:lnTo>
                    <a:pt x="134" y="120"/>
                  </a:lnTo>
                  <a:lnTo>
                    <a:pt x="150" y="106"/>
                  </a:lnTo>
                  <a:lnTo>
                    <a:pt x="161" y="95"/>
                  </a:lnTo>
                  <a:lnTo>
                    <a:pt x="166" y="90"/>
                  </a:lnTo>
                  <a:lnTo>
                    <a:pt x="153" y="90"/>
                  </a:lnTo>
                  <a:lnTo>
                    <a:pt x="136" y="88"/>
                  </a:lnTo>
                  <a:lnTo>
                    <a:pt x="118" y="86"/>
                  </a:lnTo>
                  <a:lnTo>
                    <a:pt x="98" y="79"/>
                  </a:lnTo>
                  <a:lnTo>
                    <a:pt x="80" y="69"/>
                  </a:lnTo>
                  <a:lnTo>
                    <a:pt x="63" y="54"/>
                  </a:lnTo>
                  <a:lnTo>
                    <a:pt x="51" y="31"/>
                  </a:lnTo>
                  <a:lnTo>
                    <a:pt x="44" y="0"/>
                  </a:lnTo>
                  <a:close/>
                </a:path>
              </a:pathLst>
            </a:custGeom>
            <a:solidFill>
              <a:srgbClr val="9EB5CC"/>
            </a:solidFill>
            <a:ln w="9525">
              <a:noFill/>
              <a:round/>
              <a:headEnd/>
              <a:tailEnd/>
            </a:ln>
          </p:spPr>
          <p:txBody>
            <a:bodyPr/>
            <a:lstStyle/>
            <a:p>
              <a:endParaRPr lang="en-US" dirty="0"/>
            </a:p>
          </p:txBody>
        </p:sp>
        <p:sp>
          <p:nvSpPr>
            <p:cNvPr id="5167" name="Freeform 52"/>
            <p:cNvSpPr>
              <a:spLocks/>
            </p:cNvSpPr>
            <p:nvPr/>
          </p:nvSpPr>
          <p:spPr bwMode="auto">
            <a:xfrm>
              <a:off x="172" y="255"/>
              <a:ext cx="26" cy="71"/>
            </a:xfrm>
            <a:custGeom>
              <a:avLst/>
              <a:gdLst>
                <a:gd name="T0" fmla="*/ 7 w 52"/>
                <a:gd name="T1" fmla="*/ 34 h 142"/>
                <a:gd name="T2" fmla="*/ 7 w 52"/>
                <a:gd name="T3" fmla="*/ 34 h 142"/>
                <a:gd name="T4" fmla="*/ 3 w 52"/>
                <a:gd name="T5" fmla="*/ 30 h 142"/>
                <a:gd name="T6" fmla="*/ 3 w 52"/>
                <a:gd name="T7" fmla="*/ 26 h 142"/>
                <a:gd name="T8" fmla="*/ 3 w 52"/>
                <a:gd name="T9" fmla="*/ 22 h 142"/>
                <a:gd name="T10" fmla="*/ 5 w 52"/>
                <a:gd name="T11" fmla="*/ 18 h 142"/>
                <a:gd name="T12" fmla="*/ 7 w 52"/>
                <a:gd name="T13" fmla="*/ 12 h 142"/>
                <a:gd name="T14" fmla="*/ 9 w 52"/>
                <a:gd name="T15" fmla="*/ 9 h 142"/>
                <a:gd name="T16" fmla="*/ 11 w 52"/>
                <a:gd name="T17" fmla="*/ 4 h 142"/>
                <a:gd name="T18" fmla="*/ 13 w 52"/>
                <a:gd name="T19" fmla="*/ 1 h 142"/>
                <a:gd name="T20" fmla="*/ 12 w 52"/>
                <a:gd name="T21" fmla="*/ 0 h 142"/>
                <a:gd name="T22" fmla="*/ 9 w 52"/>
                <a:gd name="T23" fmla="*/ 3 h 142"/>
                <a:gd name="T24" fmla="*/ 7 w 52"/>
                <a:gd name="T25" fmla="*/ 7 h 142"/>
                <a:gd name="T26" fmla="*/ 3 w 52"/>
                <a:gd name="T27" fmla="*/ 11 h 142"/>
                <a:gd name="T28" fmla="*/ 2 w 52"/>
                <a:gd name="T29" fmla="*/ 17 h 142"/>
                <a:gd name="T30" fmla="*/ 1 w 52"/>
                <a:gd name="T31" fmla="*/ 22 h 142"/>
                <a:gd name="T32" fmla="*/ 0 w 52"/>
                <a:gd name="T33" fmla="*/ 26 h 142"/>
                <a:gd name="T34" fmla="*/ 2 w 52"/>
                <a:gd name="T35" fmla="*/ 31 h 142"/>
                <a:gd name="T36" fmla="*/ 5 w 52"/>
                <a:gd name="T37" fmla="*/ 36 h 142"/>
                <a:gd name="T38" fmla="*/ 5 w 52"/>
                <a:gd name="T39" fmla="*/ 36 h 142"/>
                <a:gd name="T40" fmla="*/ 7 w 52"/>
                <a:gd name="T41" fmla="*/ 3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2"/>
                <a:gd name="T65" fmla="*/ 52 w 52"/>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2">
                  <a:moveTo>
                    <a:pt x="26" y="135"/>
                  </a:moveTo>
                  <a:lnTo>
                    <a:pt x="26" y="135"/>
                  </a:lnTo>
                  <a:lnTo>
                    <a:pt x="15" y="122"/>
                  </a:lnTo>
                  <a:lnTo>
                    <a:pt x="10" y="107"/>
                  </a:lnTo>
                  <a:lnTo>
                    <a:pt x="11" y="88"/>
                  </a:lnTo>
                  <a:lnTo>
                    <a:pt x="17" y="69"/>
                  </a:lnTo>
                  <a:lnTo>
                    <a:pt x="25" y="51"/>
                  </a:lnTo>
                  <a:lnTo>
                    <a:pt x="34" y="34"/>
                  </a:lnTo>
                  <a:lnTo>
                    <a:pt x="44" y="18"/>
                  </a:lnTo>
                  <a:lnTo>
                    <a:pt x="52" y="7"/>
                  </a:lnTo>
                  <a:lnTo>
                    <a:pt x="45" y="0"/>
                  </a:lnTo>
                  <a:lnTo>
                    <a:pt x="35" y="13"/>
                  </a:lnTo>
                  <a:lnTo>
                    <a:pt x="25" y="29"/>
                  </a:lnTo>
                  <a:lnTo>
                    <a:pt x="15" y="46"/>
                  </a:lnTo>
                  <a:lnTo>
                    <a:pt x="7" y="67"/>
                  </a:lnTo>
                  <a:lnTo>
                    <a:pt x="2" y="88"/>
                  </a:lnTo>
                  <a:lnTo>
                    <a:pt x="0" y="107"/>
                  </a:lnTo>
                  <a:lnTo>
                    <a:pt x="6" y="127"/>
                  </a:lnTo>
                  <a:lnTo>
                    <a:pt x="19" y="142"/>
                  </a:lnTo>
                  <a:lnTo>
                    <a:pt x="26" y="135"/>
                  </a:lnTo>
                  <a:close/>
                </a:path>
              </a:pathLst>
            </a:custGeom>
            <a:solidFill>
              <a:srgbClr val="000000"/>
            </a:solidFill>
            <a:ln w="9525">
              <a:noFill/>
              <a:round/>
              <a:headEnd/>
              <a:tailEnd/>
            </a:ln>
          </p:spPr>
          <p:txBody>
            <a:bodyPr/>
            <a:lstStyle/>
            <a:p>
              <a:endParaRPr lang="en-US" dirty="0"/>
            </a:p>
          </p:txBody>
        </p:sp>
        <p:sp>
          <p:nvSpPr>
            <p:cNvPr id="5168" name="Freeform 53"/>
            <p:cNvSpPr>
              <a:spLocks/>
            </p:cNvSpPr>
            <p:nvPr/>
          </p:nvSpPr>
          <p:spPr bwMode="auto">
            <a:xfrm>
              <a:off x="181" y="299"/>
              <a:ext cx="79" cy="34"/>
            </a:xfrm>
            <a:custGeom>
              <a:avLst/>
              <a:gdLst>
                <a:gd name="T0" fmla="*/ 38 w 157"/>
                <a:gd name="T1" fmla="*/ 2 h 68"/>
                <a:gd name="T2" fmla="*/ 37 w 157"/>
                <a:gd name="T3" fmla="*/ 1 h 68"/>
                <a:gd name="T4" fmla="*/ 36 w 157"/>
                <a:gd name="T5" fmla="*/ 1 h 68"/>
                <a:gd name="T6" fmla="*/ 33 w 157"/>
                <a:gd name="T7" fmla="*/ 4 h 68"/>
                <a:gd name="T8" fmla="*/ 30 w 157"/>
                <a:gd name="T9" fmla="*/ 7 h 68"/>
                <a:gd name="T10" fmla="*/ 25 w 157"/>
                <a:gd name="T11" fmla="*/ 10 h 68"/>
                <a:gd name="T12" fmla="*/ 19 w 157"/>
                <a:gd name="T13" fmla="*/ 13 h 68"/>
                <a:gd name="T14" fmla="*/ 14 w 157"/>
                <a:gd name="T15" fmla="*/ 14 h 68"/>
                <a:gd name="T16" fmla="*/ 8 w 157"/>
                <a:gd name="T17" fmla="*/ 14 h 68"/>
                <a:gd name="T18" fmla="*/ 2 w 157"/>
                <a:gd name="T19" fmla="*/ 11 h 68"/>
                <a:gd name="T20" fmla="*/ 0 w 157"/>
                <a:gd name="T21" fmla="*/ 13 h 68"/>
                <a:gd name="T22" fmla="*/ 7 w 157"/>
                <a:gd name="T23" fmla="*/ 17 h 68"/>
                <a:gd name="T24" fmla="*/ 14 w 157"/>
                <a:gd name="T25" fmla="*/ 17 h 68"/>
                <a:gd name="T26" fmla="*/ 20 w 157"/>
                <a:gd name="T27" fmla="*/ 15 h 68"/>
                <a:gd name="T28" fmla="*/ 26 w 157"/>
                <a:gd name="T29" fmla="*/ 13 h 68"/>
                <a:gd name="T30" fmla="*/ 31 w 157"/>
                <a:gd name="T31" fmla="*/ 9 h 68"/>
                <a:gd name="T32" fmla="*/ 35 w 157"/>
                <a:gd name="T33" fmla="*/ 6 h 68"/>
                <a:gd name="T34" fmla="*/ 38 w 157"/>
                <a:gd name="T35" fmla="*/ 3 h 68"/>
                <a:gd name="T36" fmla="*/ 40 w 157"/>
                <a:gd name="T37" fmla="*/ 1 h 68"/>
                <a:gd name="T38" fmla="*/ 38 w 157"/>
                <a:gd name="T39" fmla="*/ 0 h 68"/>
                <a:gd name="T40" fmla="*/ 40 w 157"/>
                <a:gd name="T41" fmla="*/ 1 h 68"/>
                <a:gd name="T42" fmla="*/ 40 w 157"/>
                <a:gd name="T43" fmla="*/ 1 h 68"/>
                <a:gd name="T44" fmla="*/ 39 w 157"/>
                <a:gd name="T45" fmla="*/ 0 h 68"/>
                <a:gd name="T46" fmla="*/ 38 w 157"/>
                <a:gd name="T47" fmla="*/ 0 h 68"/>
                <a:gd name="T48" fmla="*/ 37 w 157"/>
                <a:gd name="T49" fmla="*/ 1 h 68"/>
                <a:gd name="T50" fmla="*/ 38 w 157"/>
                <a:gd name="T51" fmla="*/ 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68"/>
                <a:gd name="T80" fmla="*/ 157 w 15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7" y="7"/>
                  </a:lnTo>
                  <a:lnTo>
                    <a:pt x="152" y="0"/>
                  </a:lnTo>
                  <a:lnTo>
                    <a:pt x="157" y="7"/>
                  </a:lnTo>
                  <a:lnTo>
                    <a:pt x="157" y="3"/>
                  </a:lnTo>
                  <a:lnTo>
                    <a:pt x="154" y="0"/>
                  </a:lnTo>
                  <a:lnTo>
                    <a:pt x="150" y="0"/>
                  </a:lnTo>
                  <a:lnTo>
                    <a:pt x="147" y="2"/>
                  </a:lnTo>
                  <a:lnTo>
                    <a:pt x="152" y="9"/>
                  </a:lnTo>
                  <a:close/>
                </a:path>
              </a:pathLst>
            </a:custGeom>
            <a:solidFill>
              <a:srgbClr val="000000"/>
            </a:solidFill>
            <a:ln w="9525">
              <a:noFill/>
              <a:round/>
              <a:headEnd/>
              <a:tailEnd/>
            </a:ln>
          </p:spPr>
          <p:txBody>
            <a:bodyPr/>
            <a:lstStyle/>
            <a:p>
              <a:endParaRPr lang="en-US" dirty="0"/>
            </a:p>
          </p:txBody>
        </p:sp>
        <p:sp>
          <p:nvSpPr>
            <p:cNvPr id="5169" name="Freeform 54"/>
            <p:cNvSpPr>
              <a:spLocks/>
            </p:cNvSpPr>
            <p:nvPr/>
          </p:nvSpPr>
          <p:spPr bwMode="auto">
            <a:xfrm>
              <a:off x="194" y="254"/>
              <a:ext cx="64" cy="50"/>
            </a:xfrm>
            <a:custGeom>
              <a:avLst/>
              <a:gdLst>
                <a:gd name="T0" fmla="*/ 2 w 127"/>
                <a:gd name="T1" fmla="*/ 2 h 100"/>
                <a:gd name="T2" fmla="*/ 0 w 127"/>
                <a:gd name="T3" fmla="*/ 2 h 100"/>
                <a:gd name="T4" fmla="*/ 2 w 127"/>
                <a:gd name="T5" fmla="*/ 10 h 100"/>
                <a:gd name="T6" fmla="*/ 6 w 127"/>
                <a:gd name="T7" fmla="*/ 15 h 100"/>
                <a:gd name="T8" fmla="*/ 10 w 127"/>
                <a:gd name="T9" fmla="*/ 20 h 100"/>
                <a:gd name="T10" fmla="*/ 15 w 127"/>
                <a:gd name="T11" fmla="*/ 23 h 100"/>
                <a:gd name="T12" fmla="*/ 20 w 127"/>
                <a:gd name="T13" fmla="*/ 24 h 100"/>
                <a:gd name="T14" fmla="*/ 25 w 127"/>
                <a:gd name="T15" fmla="*/ 25 h 100"/>
                <a:gd name="T16" fmla="*/ 29 w 127"/>
                <a:gd name="T17" fmla="*/ 25 h 100"/>
                <a:gd name="T18" fmla="*/ 32 w 127"/>
                <a:gd name="T19" fmla="*/ 25 h 100"/>
                <a:gd name="T20" fmla="*/ 32 w 127"/>
                <a:gd name="T21" fmla="*/ 23 h 100"/>
                <a:gd name="T22" fmla="*/ 29 w 127"/>
                <a:gd name="T23" fmla="*/ 23 h 100"/>
                <a:gd name="T24" fmla="*/ 25 w 127"/>
                <a:gd name="T25" fmla="*/ 23 h 100"/>
                <a:gd name="T26" fmla="*/ 20 w 127"/>
                <a:gd name="T27" fmla="*/ 22 h 100"/>
                <a:gd name="T28" fmla="*/ 16 w 127"/>
                <a:gd name="T29" fmla="*/ 20 h 100"/>
                <a:gd name="T30" fmla="*/ 11 w 127"/>
                <a:gd name="T31" fmla="*/ 18 h 100"/>
                <a:gd name="T32" fmla="*/ 7 w 127"/>
                <a:gd name="T33" fmla="*/ 13 h 100"/>
                <a:gd name="T34" fmla="*/ 4 w 127"/>
                <a:gd name="T35" fmla="*/ 9 h 100"/>
                <a:gd name="T36" fmla="*/ 3 w 127"/>
                <a:gd name="T37" fmla="*/ 2 h 100"/>
                <a:gd name="T38" fmla="*/ 1 w 127"/>
                <a:gd name="T39" fmla="*/ 1 h 100"/>
                <a:gd name="T40" fmla="*/ 3 w 127"/>
                <a:gd name="T41" fmla="*/ 2 h 100"/>
                <a:gd name="T42" fmla="*/ 2 w 127"/>
                <a:gd name="T43" fmla="*/ 1 h 100"/>
                <a:gd name="T44" fmla="*/ 2 w 127"/>
                <a:gd name="T45" fmla="*/ 0 h 100"/>
                <a:gd name="T46" fmla="*/ 1 w 127"/>
                <a:gd name="T47" fmla="*/ 1 h 100"/>
                <a:gd name="T48" fmla="*/ 0 w 127"/>
                <a:gd name="T49" fmla="*/ 2 h 100"/>
                <a:gd name="T50" fmla="*/ 2 w 127"/>
                <a:gd name="T51" fmla="*/ 2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2"/>
                  </a:lnTo>
                  <a:lnTo>
                    <a:pt x="38" y="78"/>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5"/>
                  </a:lnTo>
                  <a:lnTo>
                    <a:pt x="16" y="35"/>
                  </a:lnTo>
                  <a:lnTo>
                    <a:pt x="10" y="5"/>
                  </a:lnTo>
                  <a:lnTo>
                    <a:pt x="1" y="1"/>
                  </a:lnTo>
                  <a:lnTo>
                    <a:pt x="10" y="5"/>
                  </a:lnTo>
                  <a:lnTo>
                    <a:pt x="8" y="1"/>
                  </a:lnTo>
                  <a:lnTo>
                    <a:pt x="5" y="0"/>
                  </a:lnTo>
                  <a:lnTo>
                    <a:pt x="1" y="1"/>
                  </a:lnTo>
                  <a:lnTo>
                    <a:pt x="0" y="5"/>
                  </a:lnTo>
                  <a:lnTo>
                    <a:pt x="8" y="8"/>
                  </a:lnTo>
                  <a:close/>
                </a:path>
              </a:pathLst>
            </a:custGeom>
            <a:solidFill>
              <a:srgbClr val="000000"/>
            </a:solidFill>
            <a:ln w="9525">
              <a:noFill/>
              <a:round/>
              <a:headEnd/>
              <a:tailEnd/>
            </a:ln>
          </p:spPr>
          <p:txBody>
            <a:bodyPr/>
            <a:lstStyle/>
            <a:p>
              <a:endParaRPr lang="en-US" dirty="0"/>
            </a:p>
          </p:txBody>
        </p:sp>
        <p:sp>
          <p:nvSpPr>
            <p:cNvPr id="5170" name="Freeform 55"/>
            <p:cNvSpPr>
              <a:spLocks/>
            </p:cNvSpPr>
            <p:nvPr/>
          </p:nvSpPr>
          <p:spPr bwMode="auto">
            <a:xfrm>
              <a:off x="278" y="107"/>
              <a:ext cx="83" cy="111"/>
            </a:xfrm>
            <a:custGeom>
              <a:avLst/>
              <a:gdLst>
                <a:gd name="T0" fmla="*/ 42 w 166"/>
                <a:gd name="T1" fmla="*/ 0 h 223"/>
                <a:gd name="T2" fmla="*/ 0 w 166"/>
                <a:gd name="T3" fmla="*/ 51 h 223"/>
                <a:gd name="T4" fmla="*/ 1 w 166"/>
                <a:gd name="T5" fmla="*/ 52 h 223"/>
                <a:gd name="T6" fmla="*/ 1 w 166"/>
                <a:gd name="T7" fmla="*/ 54 h 223"/>
                <a:gd name="T8" fmla="*/ 3 w 166"/>
                <a:gd name="T9" fmla="*/ 55 h 223"/>
                <a:gd name="T10" fmla="*/ 5 w 166"/>
                <a:gd name="T11" fmla="*/ 55 h 223"/>
                <a:gd name="T12" fmla="*/ 7 w 166"/>
                <a:gd name="T13" fmla="*/ 52 h 223"/>
                <a:gd name="T14" fmla="*/ 12 w 166"/>
                <a:gd name="T15" fmla="*/ 46 h 223"/>
                <a:gd name="T16" fmla="*/ 19 w 166"/>
                <a:gd name="T17" fmla="*/ 38 h 223"/>
                <a:gd name="T18" fmla="*/ 24 w 166"/>
                <a:gd name="T19" fmla="*/ 29 h 223"/>
                <a:gd name="T20" fmla="*/ 31 w 166"/>
                <a:gd name="T21" fmla="*/ 20 h 223"/>
                <a:gd name="T22" fmla="*/ 36 w 166"/>
                <a:gd name="T23" fmla="*/ 12 h 223"/>
                <a:gd name="T24" fmla="*/ 40 w 166"/>
                <a:gd name="T25" fmla="*/ 7 h 223"/>
                <a:gd name="T26" fmla="*/ 42 w 166"/>
                <a:gd name="T27" fmla="*/ 5 h 223"/>
                <a:gd name="T28" fmla="*/ 42 w 166"/>
                <a:gd name="T29" fmla="*/ 0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3"/>
                <a:gd name="T47" fmla="*/ 166 w 166"/>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3">
                  <a:moveTo>
                    <a:pt x="166" y="0"/>
                  </a:moveTo>
                  <a:lnTo>
                    <a:pt x="0" y="205"/>
                  </a:lnTo>
                  <a:lnTo>
                    <a:pt x="2" y="209"/>
                  </a:lnTo>
                  <a:lnTo>
                    <a:pt x="4" y="217"/>
                  </a:lnTo>
                  <a:lnTo>
                    <a:pt x="10" y="223"/>
                  </a:lnTo>
                  <a:lnTo>
                    <a:pt x="19" y="221"/>
                  </a:lnTo>
                  <a:lnTo>
                    <a:pt x="30" y="210"/>
                  </a:lnTo>
                  <a:lnTo>
                    <a:pt x="49" y="186"/>
                  </a:lnTo>
                  <a:lnTo>
                    <a:pt x="73" y="153"/>
                  </a:lnTo>
                  <a:lnTo>
                    <a:pt x="98" y="117"/>
                  </a:lnTo>
                  <a:lnTo>
                    <a:pt x="124" y="81"/>
                  </a:lnTo>
                  <a:lnTo>
                    <a:pt x="144" y="50"/>
                  </a:lnTo>
                  <a:lnTo>
                    <a:pt x="159" y="28"/>
                  </a:lnTo>
                  <a:lnTo>
                    <a:pt x="165" y="20"/>
                  </a:lnTo>
                  <a:lnTo>
                    <a:pt x="166" y="0"/>
                  </a:lnTo>
                  <a:close/>
                </a:path>
              </a:pathLst>
            </a:custGeom>
            <a:solidFill>
              <a:srgbClr val="FFBF4C"/>
            </a:solidFill>
            <a:ln w="9525">
              <a:noFill/>
              <a:round/>
              <a:headEnd/>
              <a:tailEnd/>
            </a:ln>
          </p:spPr>
          <p:txBody>
            <a:bodyPr/>
            <a:lstStyle/>
            <a:p>
              <a:endParaRPr lang="en-US" dirty="0"/>
            </a:p>
          </p:txBody>
        </p:sp>
        <p:sp>
          <p:nvSpPr>
            <p:cNvPr id="5171" name="Freeform 56"/>
            <p:cNvSpPr>
              <a:spLocks/>
            </p:cNvSpPr>
            <p:nvPr/>
          </p:nvSpPr>
          <p:spPr bwMode="auto">
            <a:xfrm>
              <a:off x="275" y="105"/>
              <a:ext cx="88" cy="108"/>
            </a:xfrm>
            <a:custGeom>
              <a:avLst/>
              <a:gdLst>
                <a:gd name="T0" fmla="*/ 3 w 176"/>
                <a:gd name="T1" fmla="*/ 53 h 214"/>
                <a:gd name="T2" fmla="*/ 3 w 176"/>
                <a:gd name="T3" fmla="*/ 54 h 214"/>
                <a:gd name="T4" fmla="*/ 44 w 176"/>
                <a:gd name="T5" fmla="*/ 2 h 214"/>
                <a:gd name="T6" fmla="*/ 42 w 176"/>
                <a:gd name="T7" fmla="*/ 0 h 214"/>
                <a:gd name="T8" fmla="*/ 1 w 176"/>
                <a:gd name="T9" fmla="*/ 52 h 214"/>
                <a:gd name="T10" fmla="*/ 0 w 176"/>
                <a:gd name="T11" fmla="*/ 53 h 214"/>
                <a:gd name="T12" fmla="*/ 1 w 176"/>
                <a:gd name="T13" fmla="*/ 52 h 214"/>
                <a:gd name="T14" fmla="*/ 0 w 176"/>
                <a:gd name="T15" fmla="*/ 53 h 214"/>
                <a:gd name="T16" fmla="*/ 1 w 176"/>
                <a:gd name="T17" fmla="*/ 54 h 214"/>
                <a:gd name="T18" fmla="*/ 1 w 176"/>
                <a:gd name="T19" fmla="*/ 55 h 214"/>
                <a:gd name="T20" fmla="*/ 3 w 176"/>
                <a:gd name="T21" fmla="*/ 54 h 214"/>
                <a:gd name="T22" fmla="*/ 3 w 176"/>
                <a:gd name="T23" fmla="*/ 53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1" y="208"/>
                  </a:moveTo>
                  <a:lnTo>
                    <a:pt x="10" y="212"/>
                  </a:lnTo>
                  <a:lnTo>
                    <a:pt x="176" y="7"/>
                  </a:lnTo>
                  <a:lnTo>
                    <a:pt x="167" y="0"/>
                  </a:lnTo>
                  <a:lnTo>
                    <a:pt x="1" y="205"/>
                  </a:lnTo>
                  <a:lnTo>
                    <a:pt x="0" y="208"/>
                  </a:lnTo>
                  <a:lnTo>
                    <a:pt x="1" y="205"/>
                  </a:lnTo>
                  <a:lnTo>
                    <a:pt x="0" y="209"/>
                  </a:lnTo>
                  <a:lnTo>
                    <a:pt x="2" y="213"/>
                  </a:lnTo>
                  <a:lnTo>
                    <a:pt x="7" y="214"/>
                  </a:lnTo>
                  <a:lnTo>
                    <a:pt x="10" y="212"/>
                  </a:lnTo>
                  <a:lnTo>
                    <a:pt x="11" y="208"/>
                  </a:lnTo>
                  <a:close/>
                </a:path>
              </a:pathLst>
            </a:custGeom>
            <a:solidFill>
              <a:srgbClr val="000000"/>
            </a:solidFill>
            <a:ln w="9525">
              <a:noFill/>
              <a:round/>
              <a:headEnd/>
              <a:tailEnd/>
            </a:ln>
          </p:spPr>
          <p:txBody>
            <a:bodyPr/>
            <a:lstStyle/>
            <a:p>
              <a:endParaRPr lang="en-US" dirty="0"/>
            </a:p>
          </p:txBody>
        </p:sp>
        <p:sp>
          <p:nvSpPr>
            <p:cNvPr id="5172" name="Freeform 57"/>
            <p:cNvSpPr>
              <a:spLocks/>
            </p:cNvSpPr>
            <p:nvPr/>
          </p:nvSpPr>
          <p:spPr bwMode="auto">
            <a:xfrm>
              <a:off x="275" y="210"/>
              <a:ext cx="13" cy="11"/>
            </a:xfrm>
            <a:custGeom>
              <a:avLst/>
              <a:gdLst>
                <a:gd name="T0" fmla="*/ 6 w 26"/>
                <a:gd name="T1" fmla="*/ 3 h 23"/>
                <a:gd name="T2" fmla="*/ 6 w 26"/>
                <a:gd name="T3" fmla="*/ 3 h 23"/>
                <a:gd name="T4" fmla="*/ 4 w 26"/>
                <a:gd name="T5" fmla="*/ 3 h 23"/>
                <a:gd name="T6" fmla="*/ 3 w 26"/>
                <a:gd name="T7" fmla="*/ 2 h 23"/>
                <a:gd name="T8" fmla="*/ 3 w 26"/>
                <a:gd name="T9" fmla="*/ 0 h 23"/>
                <a:gd name="T10" fmla="*/ 3 w 26"/>
                <a:gd name="T11" fmla="*/ 0 h 23"/>
                <a:gd name="T12" fmla="*/ 0 w 26"/>
                <a:gd name="T13" fmla="*/ 0 h 23"/>
                <a:gd name="T14" fmla="*/ 1 w 26"/>
                <a:gd name="T15" fmla="*/ 1 h 23"/>
                <a:gd name="T16" fmla="*/ 1 w 26"/>
                <a:gd name="T17" fmla="*/ 3 h 23"/>
                <a:gd name="T18" fmla="*/ 3 w 26"/>
                <a:gd name="T19" fmla="*/ 5 h 23"/>
                <a:gd name="T20" fmla="*/ 7 w 26"/>
                <a:gd name="T21" fmla="*/ 5 h 23"/>
                <a:gd name="T22" fmla="*/ 7 w 26"/>
                <a:gd name="T23" fmla="*/ 5 h 23"/>
                <a:gd name="T24" fmla="*/ 6 w 26"/>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22" y="12"/>
                  </a:moveTo>
                  <a:lnTo>
                    <a:pt x="22" y="12"/>
                  </a:lnTo>
                  <a:lnTo>
                    <a:pt x="16" y="12"/>
                  </a:lnTo>
                  <a:lnTo>
                    <a:pt x="13" y="10"/>
                  </a:lnTo>
                  <a:lnTo>
                    <a:pt x="12" y="3"/>
                  </a:lnTo>
                  <a:lnTo>
                    <a:pt x="11" y="0"/>
                  </a:lnTo>
                  <a:lnTo>
                    <a:pt x="0" y="0"/>
                  </a:lnTo>
                  <a:lnTo>
                    <a:pt x="1" y="5"/>
                  </a:lnTo>
                  <a:lnTo>
                    <a:pt x="4" y="14"/>
                  </a:lnTo>
                  <a:lnTo>
                    <a:pt x="13" y="23"/>
                  </a:lnTo>
                  <a:lnTo>
                    <a:pt x="26" y="21"/>
                  </a:lnTo>
                  <a:lnTo>
                    <a:pt x="22" y="12"/>
                  </a:lnTo>
                  <a:close/>
                </a:path>
              </a:pathLst>
            </a:custGeom>
            <a:solidFill>
              <a:srgbClr val="000000"/>
            </a:solidFill>
            <a:ln w="9525">
              <a:noFill/>
              <a:round/>
              <a:headEnd/>
              <a:tailEnd/>
            </a:ln>
          </p:spPr>
          <p:txBody>
            <a:bodyPr/>
            <a:lstStyle/>
            <a:p>
              <a:endParaRPr lang="en-US" dirty="0"/>
            </a:p>
          </p:txBody>
        </p:sp>
        <p:sp>
          <p:nvSpPr>
            <p:cNvPr id="5173" name="Freeform 58"/>
            <p:cNvSpPr>
              <a:spLocks/>
            </p:cNvSpPr>
            <p:nvPr/>
          </p:nvSpPr>
          <p:spPr bwMode="auto">
            <a:xfrm>
              <a:off x="286" y="114"/>
              <a:ext cx="77" cy="106"/>
            </a:xfrm>
            <a:custGeom>
              <a:avLst/>
              <a:gdLst>
                <a:gd name="T0" fmla="*/ 36 w 154"/>
                <a:gd name="T1" fmla="*/ 2 h 212"/>
                <a:gd name="T2" fmla="*/ 36 w 154"/>
                <a:gd name="T3" fmla="*/ 1 h 212"/>
                <a:gd name="T4" fmla="*/ 35 w 154"/>
                <a:gd name="T5" fmla="*/ 3 h 212"/>
                <a:gd name="T6" fmla="*/ 30 w 154"/>
                <a:gd name="T7" fmla="*/ 8 h 212"/>
                <a:gd name="T8" fmla="*/ 25 w 154"/>
                <a:gd name="T9" fmla="*/ 15 h 212"/>
                <a:gd name="T10" fmla="*/ 19 w 154"/>
                <a:gd name="T11" fmla="*/ 25 h 212"/>
                <a:gd name="T12" fmla="*/ 12 w 154"/>
                <a:gd name="T13" fmla="*/ 34 h 212"/>
                <a:gd name="T14" fmla="*/ 6 w 154"/>
                <a:gd name="T15" fmla="*/ 42 h 212"/>
                <a:gd name="T16" fmla="*/ 2 w 154"/>
                <a:gd name="T17" fmla="*/ 48 h 212"/>
                <a:gd name="T18" fmla="*/ 0 w 154"/>
                <a:gd name="T19" fmla="*/ 51 h 212"/>
                <a:gd name="T20" fmla="*/ 1 w 154"/>
                <a:gd name="T21" fmla="*/ 53 h 212"/>
                <a:gd name="T22" fmla="*/ 5 w 154"/>
                <a:gd name="T23" fmla="*/ 50 h 212"/>
                <a:gd name="T24" fmla="*/ 9 w 154"/>
                <a:gd name="T25" fmla="*/ 44 h 212"/>
                <a:gd name="T26" fmla="*/ 15 w 154"/>
                <a:gd name="T27" fmla="*/ 36 h 212"/>
                <a:gd name="T28" fmla="*/ 21 w 154"/>
                <a:gd name="T29" fmla="*/ 27 h 212"/>
                <a:gd name="T30" fmla="*/ 27 w 154"/>
                <a:gd name="T31" fmla="*/ 18 h 212"/>
                <a:gd name="T32" fmla="*/ 33 w 154"/>
                <a:gd name="T33" fmla="*/ 10 h 212"/>
                <a:gd name="T34" fmla="*/ 37 w 154"/>
                <a:gd name="T35" fmla="*/ 5 h 212"/>
                <a:gd name="T36" fmla="*/ 39 w 154"/>
                <a:gd name="T37" fmla="*/ 3 h 212"/>
                <a:gd name="T38" fmla="*/ 39 w 154"/>
                <a:gd name="T39" fmla="*/ 2 h 212"/>
                <a:gd name="T40" fmla="*/ 39 w 154"/>
                <a:gd name="T41" fmla="*/ 3 h 212"/>
                <a:gd name="T42" fmla="*/ 39 w 154"/>
                <a:gd name="T43" fmla="*/ 2 h 212"/>
                <a:gd name="T44" fmla="*/ 38 w 154"/>
                <a:gd name="T45" fmla="*/ 1 h 212"/>
                <a:gd name="T46" fmla="*/ 37 w 154"/>
                <a:gd name="T47" fmla="*/ 0 h 212"/>
                <a:gd name="T48" fmla="*/ 36 w 154"/>
                <a:gd name="T49" fmla="*/ 1 h 212"/>
                <a:gd name="T50" fmla="*/ 36 w 154"/>
                <a:gd name="T51" fmla="*/ 2 h 2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2"/>
                <a:gd name="T80" fmla="*/ 154 w 154"/>
                <a:gd name="T81" fmla="*/ 212 h 2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2">
                  <a:moveTo>
                    <a:pt x="142" y="6"/>
                  </a:moveTo>
                  <a:lnTo>
                    <a:pt x="144" y="2"/>
                  </a:lnTo>
                  <a:lnTo>
                    <a:pt x="138" y="10"/>
                  </a:lnTo>
                  <a:lnTo>
                    <a:pt x="123" y="32"/>
                  </a:lnTo>
                  <a:lnTo>
                    <a:pt x="102" y="63"/>
                  </a:lnTo>
                  <a:lnTo>
                    <a:pt x="77" y="99"/>
                  </a:lnTo>
                  <a:lnTo>
                    <a:pt x="51" y="136"/>
                  </a:lnTo>
                  <a:lnTo>
                    <a:pt x="27" y="168"/>
                  </a:lnTo>
                  <a:lnTo>
                    <a:pt x="9" y="192"/>
                  </a:lnTo>
                  <a:lnTo>
                    <a:pt x="0" y="203"/>
                  </a:lnTo>
                  <a:lnTo>
                    <a:pt x="4" y="212"/>
                  </a:lnTo>
                  <a:lnTo>
                    <a:pt x="18" y="199"/>
                  </a:lnTo>
                  <a:lnTo>
                    <a:pt x="36" y="175"/>
                  </a:lnTo>
                  <a:lnTo>
                    <a:pt x="61" y="143"/>
                  </a:lnTo>
                  <a:lnTo>
                    <a:pt x="86" y="106"/>
                  </a:lnTo>
                  <a:lnTo>
                    <a:pt x="111" y="70"/>
                  </a:lnTo>
                  <a:lnTo>
                    <a:pt x="132" y="39"/>
                  </a:lnTo>
                  <a:lnTo>
                    <a:pt x="147" y="17"/>
                  </a:lnTo>
                  <a:lnTo>
                    <a:pt x="153" y="9"/>
                  </a:lnTo>
                  <a:lnTo>
                    <a:pt x="154" y="6"/>
                  </a:lnTo>
                  <a:lnTo>
                    <a:pt x="153" y="9"/>
                  </a:lnTo>
                  <a:lnTo>
                    <a:pt x="154" y="5"/>
                  </a:lnTo>
                  <a:lnTo>
                    <a:pt x="152" y="1"/>
                  </a:lnTo>
                  <a:lnTo>
                    <a:pt x="148" y="0"/>
                  </a:lnTo>
                  <a:lnTo>
                    <a:pt x="144" y="2"/>
                  </a:lnTo>
                  <a:lnTo>
                    <a:pt x="142" y="6"/>
                  </a:lnTo>
                  <a:close/>
                </a:path>
              </a:pathLst>
            </a:custGeom>
            <a:solidFill>
              <a:srgbClr val="000000"/>
            </a:solidFill>
            <a:ln w="9525">
              <a:noFill/>
              <a:round/>
              <a:headEnd/>
              <a:tailEnd/>
            </a:ln>
          </p:spPr>
          <p:txBody>
            <a:bodyPr/>
            <a:lstStyle/>
            <a:p>
              <a:endParaRPr lang="en-US" dirty="0"/>
            </a:p>
          </p:txBody>
        </p:sp>
        <p:sp>
          <p:nvSpPr>
            <p:cNvPr id="5174" name="Freeform 59"/>
            <p:cNvSpPr>
              <a:spLocks/>
            </p:cNvSpPr>
            <p:nvPr/>
          </p:nvSpPr>
          <p:spPr bwMode="auto">
            <a:xfrm>
              <a:off x="357" y="104"/>
              <a:ext cx="7" cy="13"/>
            </a:xfrm>
            <a:custGeom>
              <a:avLst/>
              <a:gdLst>
                <a:gd name="T0" fmla="*/ 3 w 13"/>
                <a:gd name="T1" fmla="*/ 3 h 26"/>
                <a:gd name="T2" fmla="*/ 1 w 13"/>
                <a:gd name="T3" fmla="*/ 2 h 26"/>
                <a:gd name="T4" fmla="*/ 0 w 13"/>
                <a:gd name="T5" fmla="*/ 7 h 26"/>
                <a:gd name="T6" fmla="*/ 3 w 13"/>
                <a:gd name="T7" fmla="*/ 7 h 26"/>
                <a:gd name="T8" fmla="*/ 4 w 13"/>
                <a:gd name="T9" fmla="*/ 2 h 26"/>
                <a:gd name="T10" fmla="*/ 1 w 13"/>
                <a:gd name="T11" fmla="*/ 1 h 26"/>
                <a:gd name="T12" fmla="*/ 4 w 13"/>
                <a:gd name="T13" fmla="*/ 2 h 26"/>
                <a:gd name="T14" fmla="*/ 3 w 13"/>
                <a:gd name="T15" fmla="*/ 1 h 26"/>
                <a:gd name="T16" fmla="*/ 2 w 13"/>
                <a:gd name="T17" fmla="*/ 0 h 26"/>
                <a:gd name="T18" fmla="*/ 1 w 13"/>
                <a:gd name="T19" fmla="*/ 1 h 26"/>
                <a:gd name="T20" fmla="*/ 1 w 13"/>
                <a:gd name="T21" fmla="*/ 2 h 26"/>
                <a:gd name="T22" fmla="*/ 3 w 13"/>
                <a:gd name="T23" fmla="*/ 3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2" y="10"/>
                  </a:moveTo>
                  <a:lnTo>
                    <a:pt x="2" y="6"/>
                  </a:lnTo>
                  <a:lnTo>
                    <a:pt x="0" y="26"/>
                  </a:lnTo>
                  <a:lnTo>
                    <a:pt x="12" y="26"/>
                  </a:lnTo>
                  <a:lnTo>
                    <a:pt x="13" y="6"/>
                  </a:lnTo>
                  <a:lnTo>
                    <a:pt x="3" y="3"/>
                  </a:lnTo>
                  <a:lnTo>
                    <a:pt x="13" y="6"/>
                  </a:lnTo>
                  <a:lnTo>
                    <a:pt x="11" y="3"/>
                  </a:lnTo>
                  <a:lnTo>
                    <a:pt x="7" y="0"/>
                  </a:lnTo>
                  <a:lnTo>
                    <a:pt x="4" y="3"/>
                  </a:lnTo>
                  <a:lnTo>
                    <a:pt x="2" y="6"/>
                  </a:lnTo>
                  <a:lnTo>
                    <a:pt x="12" y="10"/>
                  </a:lnTo>
                  <a:close/>
                </a:path>
              </a:pathLst>
            </a:custGeom>
            <a:solidFill>
              <a:srgbClr val="000000"/>
            </a:solidFill>
            <a:ln w="9525">
              <a:noFill/>
              <a:round/>
              <a:headEnd/>
              <a:tailEnd/>
            </a:ln>
          </p:spPr>
          <p:txBody>
            <a:bodyPr/>
            <a:lstStyle/>
            <a:p>
              <a:endParaRPr lang="en-US" dirty="0"/>
            </a:p>
          </p:txBody>
        </p:sp>
      </p:grpSp>
      <p:sp>
        <p:nvSpPr>
          <p:cNvPr id="60" name="Title 59"/>
          <p:cNvSpPr>
            <a:spLocks noGrp="1"/>
          </p:cNvSpPr>
          <p:nvPr>
            <p:ph type="title"/>
          </p:nvPr>
        </p:nvSpPr>
        <p:spPr/>
        <p:txBody>
          <a:bodyPr/>
          <a:lstStyle/>
          <a:p>
            <a:r>
              <a:rPr lang="en-US" dirty="0" smtClean="0"/>
              <a:t>Scheduling Follow-up Visits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7" dur="1000"/>
                                        <p:tgtEl>
                                          <p:spTgt spid="51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22" dur="1000"/>
                                        <p:tgtEl>
                                          <p:spTgt spid="51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27" dur="1000"/>
                                        <p:tgtEl>
                                          <p:spTgt spid="51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3">
                                            <p:txEl>
                                              <p:pRg st="3" end="3"/>
                                            </p:txEl>
                                          </p:spTgt>
                                        </p:tgtEl>
                                        <p:attrNameLst>
                                          <p:attrName>style.visibility</p:attrName>
                                        </p:attrNameLst>
                                      </p:cBhvr>
                                      <p:to>
                                        <p:strVal val="visible"/>
                                      </p:to>
                                    </p:set>
                                    <p:animEffect transition="in" filter="blinds(horizontal)">
                                      <p:cBhvr>
                                        <p:cTn id="32" dur="1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000" dirty="0" smtClean="0"/>
              <a:t>Follow-up Visit Scenarios for Discussion</a:t>
            </a:r>
            <a:endParaRPr lang="en-US" sz="4000" dirty="0"/>
          </a:p>
        </p:txBody>
      </p:sp>
      <p:sp>
        <p:nvSpPr>
          <p:cNvPr id="3" name="Content Placeholder 2"/>
          <p:cNvSpPr>
            <a:spLocks noGrp="1"/>
          </p:cNvSpPr>
          <p:nvPr>
            <p:ph idx="1"/>
          </p:nvPr>
        </p:nvSpPr>
        <p:spPr>
          <a:xfrm>
            <a:off x="381000" y="1066800"/>
            <a:ext cx="8534400" cy="3581400"/>
          </a:xfrm>
        </p:spPr>
        <p:txBody>
          <a:bodyPr>
            <a:normAutofit fontScale="85000" lnSpcReduction="10000"/>
          </a:bodyPr>
          <a:lstStyle/>
          <a:p>
            <a:pPr>
              <a:buNone/>
            </a:pPr>
            <a:r>
              <a:rPr lang="en-US" dirty="0" smtClean="0"/>
              <a:t>Scenario 2</a:t>
            </a:r>
          </a:p>
          <a:p>
            <a:pPr>
              <a:buNone/>
            </a:pPr>
            <a:r>
              <a:rPr lang="en-US" dirty="0" smtClean="0"/>
              <a:t>	A ppt comes in 12 days before her scheduled Month 8 visit (scheduled for target day). She says she will come back for her Month 8 visit as scheduled, but needs more condoms today. </a:t>
            </a:r>
          </a:p>
          <a:p>
            <a:pPr>
              <a:buNone/>
            </a:pPr>
            <a:endParaRPr lang="en-US" dirty="0" smtClean="0"/>
          </a:p>
          <a:p>
            <a:pPr>
              <a:buNone/>
            </a:pPr>
            <a:r>
              <a:rPr lang="en-US" dirty="0" smtClean="0"/>
              <a:t>	Q. If only condoms are provided, are any CRFs needed for this visit? If so, which ones and what visit month is used? </a:t>
            </a:r>
          </a:p>
        </p:txBody>
      </p:sp>
      <p:sp>
        <p:nvSpPr>
          <p:cNvPr id="4" name="Content Placeholder 2"/>
          <p:cNvSpPr txBox="1">
            <a:spLocks/>
          </p:cNvSpPr>
          <p:nvPr/>
        </p:nvSpPr>
        <p:spPr>
          <a:xfrm>
            <a:off x="533400" y="4876800"/>
            <a:ext cx="8077200" cy="1676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	</a:t>
            </a:r>
            <a:r>
              <a:rPr lang="en-US" sz="3200" noProof="0" dirty="0" smtClean="0"/>
              <a:t>A.  No CRFs needed since no new CRFs completed for this visit. Chart note only. Site can complete Month 8 if they want, but it is better to wait until the target day if ppt is reliable.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70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000" dirty="0" smtClean="0"/>
              <a:t>Follow-up Visit Scenarios for Discussion</a:t>
            </a:r>
            <a:endParaRPr lang="en-US" sz="4000" dirty="0"/>
          </a:p>
        </p:txBody>
      </p:sp>
      <p:sp>
        <p:nvSpPr>
          <p:cNvPr id="3" name="Content Placeholder 2"/>
          <p:cNvSpPr>
            <a:spLocks noGrp="1"/>
          </p:cNvSpPr>
          <p:nvPr>
            <p:ph idx="1"/>
          </p:nvPr>
        </p:nvSpPr>
        <p:spPr>
          <a:xfrm>
            <a:off x="381000" y="1066800"/>
            <a:ext cx="8534400" cy="3581400"/>
          </a:xfrm>
        </p:spPr>
        <p:txBody>
          <a:bodyPr>
            <a:normAutofit lnSpcReduction="10000"/>
          </a:bodyPr>
          <a:lstStyle/>
          <a:p>
            <a:pPr>
              <a:buNone/>
            </a:pPr>
            <a:r>
              <a:rPr lang="en-US" dirty="0" smtClean="0"/>
              <a:t>Scenario 3</a:t>
            </a:r>
          </a:p>
          <a:p>
            <a:pPr>
              <a:buNone/>
            </a:pPr>
            <a:r>
              <a:rPr lang="en-US" dirty="0" smtClean="0"/>
              <a:t>	A ppt comes in for her Month 13 visit and says she will complete her visit that day, but will then withdraw her consent as she no longer wishes to take part in the study. </a:t>
            </a:r>
          </a:p>
          <a:p>
            <a:pPr>
              <a:buNone/>
            </a:pPr>
            <a:endParaRPr lang="en-US" dirty="0" smtClean="0"/>
          </a:p>
          <a:p>
            <a:pPr>
              <a:buNone/>
            </a:pPr>
            <a:r>
              <a:rPr lang="en-US" dirty="0" smtClean="0"/>
              <a:t>	Q. What CRFs are completed for the visit?</a:t>
            </a:r>
          </a:p>
        </p:txBody>
      </p:sp>
      <p:sp>
        <p:nvSpPr>
          <p:cNvPr id="4" name="Content Placeholder 2"/>
          <p:cNvSpPr txBox="1">
            <a:spLocks/>
          </p:cNvSpPr>
          <p:nvPr/>
        </p:nvSpPr>
        <p:spPr>
          <a:xfrm>
            <a:off x="533400" y="4876800"/>
            <a:ext cx="8077200" cy="167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	</a:t>
            </a:r>
            <a:r>
              <a:rPr lang="en-US" sz="3200" noProof="0" dirty="0" smtClean="0"/>
              <a:t>A.  Complete CRFs in the Early Termination packet. On the Visit Summary, mark that this is an early termination visit.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70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960438"/>
          </a:xfrm>
        </p:spPr>
        <p:txBody>
          <a:bodyPr/>
          <a:lstStyle/>
          <a:p>
            <a:r>
              <a:rPr lang="en-US" sz="4000" dirty="0" smtClean="0"/>
              <a:t>Case Report Form Supply</a:t>
            </a:r>
            <a:endParaRPr lang="en-US" sz="4000" dirty="0">
              <a:effectLst/>
              <a:latin typeface="Calibri" pitchFamily="34" charset="0"/>
              <a:cs typeface="Arial" pitchFamily="34" charset="0"/>
            </a:endParaRPr>
          </a:p>
        </p:txBody>
      </p:sp>
      <p:sp>
        <p:nvSpPr>
          <p:cNvPr id="6" name="Content Placeholder 5"/>
          <p:cNvSpPr>
            <a:spLocks noGrp="1"/>
          </p:cNvSpPr>
          <p:nvPr>
            <p:ph idx="1"/>
          </p:nvPr>
        </p:nvSpPr>
        <p:spPr>
          <a:xfrm>
            <a:off x="457200" y="1219200"/>
            <a:ext cx="8229600" cy="5410200"/>
          </a:xfrm>
          <a:ln w="28575">
            <a:noFill/>
          </a:ln>
        </p:spPr>
        <p:txBody>
          <a:bodyPr>
            <a:normAutofit lnSpcReduction="10000"/>
          </a:bodyPr>
          <a:lstStyle/>
          <a:p>
            <a:r>
              <a:rPr lang="en-US" sz="2800" dirty="0" smtClean="0">
                <a:latin typeface="Calibri" pitchFamily="34" charset="0"/>
              </a:rPr>
              <a:t>CRFs will not be shipped from SCHARP; sites are responsible for CRF supply</a:t>
            </a:r>
          </a:p>
          <a:p>
            <a:r>
              <a:rPr lang="en-US" sz="2800" dirty="0" smtClean="0">
                <a:latin typeface="Calibri" pitchFamily="34" charset="0"/>
              </a:rPr>
              <a:t>Two options for CRF supply</a:t>
            </a:r>
          </a:p>
          <a:p>
            <a:pPr lvl="1">
              <a:buFont typeface="Wingdings" pitchFamily="2" charset="2"/>
              <a:buChar char="q"/>
            </a:pPr>
            <a:r>
              <a:rPr lang="en-US" sz="2400" dirty="0" smtClean="0">
                <a:latin typeface="Calibri" pitchFamily="34" charset="0"/>
              </a:rPr>
              <a:t>Print from pdf files located on Atlas </a:t>
            </a:r>
          </a:p>
          <a:p>
            <a:pPr lvl="1">
              <a:buFont typeface="Wingdings" pitchFamily="2" charset="2"/>
              <a:buChar char="q"/>
            </a:pPr>
            <a:r>
              <a:rPr lang="en-US" sz="2400" dirty="0" smtClean="0">
                <a:latin typeface="Calibri" pitchFamily="34" charset="0"/>
              </a:rPr>
              <a:t>Photocopy from hard-copy CRFs provided in Master Forms Notebooks (1 per site) </a:t>
            </a:r>
          </a:p>
          <a:p>
            <a:r>
              <a:rPr lang="en-US" sz="3200" dirty="0" smtClean="0">
                <a:latin typeface="Calibri" pitchFamily="34" charset="0"/>
              </a:rPr>
              <a:t>CRFs are available in visit packets and as a </a:t>
            </a:r>
            <a:r>
              <a:rPr lang="en-US" sz="3200" smtClean="0">
                <a:latin typeface="Calibri" pitchFamily="34" charset="0"/>
              </a:rPr>
              <a:t>single PDF form set</a:t>
            </a:r>
            <a:endParaRPr lang="en-US" sz="3200" dirty="0" smtClean="0">
              <a:latin typeface="Calibri" pitchFamily="34" charset="0"/>
            </a:endParaRPr>
          </a:p>
          <a:p>
            <a:pPr lvl="1">
              <a:buFont typeface="Wingdings" pitchFamily="2" charset="2"/>
              <a:buChar char="q"/>
            </a:pPr>
            <a:r>
              <a:rPr lang="en-US" sz="2400" dirty="0" smtClean="0">
                <a:latin typeface="Calibri" pitchFamily="34" charset="0"/>
              </a:rPr>
              <a:t>Some CRFs (i.e. local-language CRFs) will need to be added to certain visit packets per packet cover page</a:t>
            </a:r>
          </a:p>
          <a:p>
            <a:r>
              <a:rPr lang="en-US" sz="3200" dirty="0" smtClean="0">
                <a:latin typeface="Calibri" pitchFamily="34" charset="0"/>
              </a:rPr>
              <a:t>Best option is to print rather than photocopy if possible; either way, test fax needed</a:t>
            </a:r>
            <a:endParaRPr lang="en-US"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914400" y="2667000"/>
            <a:ext cx="7391400" cy="838200"/>
          </a:xfrm>
        </p:spPr>
        <p:txBody>
          <a:bodyPr/>
          <a:lstStyle/>
          <a:p>
            <a:pPr eaLnBrk="1" hangingPunct="1"/>
            <a:r>
              <a:rPr lang="en-US" b="1" dirty="0" smtClean="0"/>
              <a:t>Follow-up Procedures</a:t>
            </a:r>
            <a:endParaRPr lang="en-US" dirty="0" smtClean="0"/>
          </a:p>
        </p:txBody>
      </p:sp>
    </p:spTree>
    <p:extLst>
      <p:ext uri="{BB962C8B-B14F-4D97-AF65-F5344CB8AC3E}">
        <p14:creationId xmlns:p14="http://schemas.microsoft.com/office/powerpoint/2010/main" val="3594347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Types</a:t>
            </a:r>
            <a:endParaRPr lang="en-US" dirty="0"/>
          </a:p>
        </p:txBody>
      </p:sp>
      <p:pic>
        <p:nvPicPr>
          <p:cNvPr id="33"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7405" b="37104"/>
          <a:stretch/>
        </p:blipFill>
        <p:spPr>
          <a:xfrm>
            <a:off x="243688" y="2362200"/>
            <a:ext cx="8704369" cy="147610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7405" b="37104"/>
          <a:stretch/>
        </p:blipFill>
        <p:spPr>
          <a:xfrm>
            <a:off x="228600" y="3705497"/>
            <a:ext cx="8704369" cy="1476103"/>
          </a:xfrm>
          <a:prstGeom prst="rect">
            <a:avLst/>
          </a:prstGeom>
        </p:spPr>
      </p:pic>
    </p:spTree>
    <p:extLst>
      <p:ext uri="{BB962C8B-B14F-4D97-AF65-F5344CB8AC3E}">
        <p14:creationId xmlns:p14="http://schemas.microsoft.com/office/powerpoint/2010/main" val="2186437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457200" y="533400"/>
            <a:ext cx="8229600" cy="838200"/>
          </a:xfrm>
        </p:spPr>
        <p:txBody>
          <a:bodyPr/>
          <a:lstStyle/>
          <a:p>
            <a:pPr eaLnBrk="1" hangingPunct="1"/>
            <a:r>
              <a:rPr lang="en-US" b="1" dirty="0" smtClean="0"/>
              <a:t>Follow-up Procedures</a:t>
            </a:r>
            <a:endParaRPr lang="en-US" dirty="0" smtClean="0"/>
          </a:p>
        </p:txBody>
      </p:sp>
      <p:sp>
        <p:nvSpPr>
          <p:cNvPr id="8218" name="AutoShape 26"/>
          <p:cNvSpPr>
            <a:spLocks noChangeArrowheads="1"/>
          </p:cNvSpPr>
          <p:nvPr/>
        </p:nvSpPr>
        <p:spPr bwMode="auto">
          <a:xfrm>
            <a:off x="152402" y="1371601"/>
            <a:ext cx="2795620" cy="1219200"/>
          </a:xfrm>
          <a:prstGeom prst="foldedCorner">
            <a:avLst>
              <a:gd name="adj" fmla="val 12500"/>
            </a:avLst>
          </a:prstGeom>
          <a:solidFill>
            <a:schemeClr val="bg2">
              <a:alpha val="46000"/>
            </a:schemeClr>
          </a:solidFill>
          <a:ln w="9525">
            <a:solidFill>
              <a:schemeClr val="tx1"/>
            </a:solidFill>
            <a:round/>
            <a:headEnd/>
            <a:tailEnd/>
          </a:ln>
          <a:effectLst/>
        </p:spPr>
        <p:txBody>
          <a:bodyPr wrap="none"/>
          <a:lstStyle/>
          <a:p>
            <a:pPr defTabSz="914400"/>
            <a:r>
              <a:rPr lang="en-US" b="1" dirty="0"/>
              <a:t>Administrative</a:t>
            </a:r>
            <a:r>
              <a:rPr lang="en-US" b="1" dirty="0" smtClean="0"/>
              <a:t>:</a:t>
            </a:r>
            <a:endParaRPr lang="en-US" b="1" dirty="0"/>
          </a:p>
          <a:p>
            <a:pPr indent="-285750">
              <a:buFont typeface="Wingdings" pitchFamily="2" charset="2"/>
              <a:buChar char="ü"/>
            </a:pPr>
            <a:r>
              <a:rPr lang="en-US" b="1" dirty="0">
                <a:solidFill>
                  <a:schemeClr val="accent1">
                    <a:lumMod val="75000"/>
                  </a:schemeClr>
                </a:solidFill>
              </a:rPr>
              <a:t>Review/Update Locator</a:t>
            </a:r>
          </a:p>
          <a:p>
            <a:pPr indent="-285750">
              <a:buFont typeface="Wingdings" pitchFamily="2" charset="2"/>
              <a:buChar char="ü"/>
            </a:pPr>
            <a:r>
              <a:rPr lang="en-US" b="1" dirty="0">
                <a:solidFill>
                  <a:schemeClr val="accent1">
                    <a:lumMod val="75000"/>
                  </a:schemeClr>
                </a:solidFill>
              </a:rPr>
              <a:t>Schedule Next Visit</a:t>
            </a:r>
          </a:p>
          <a:p>
            <a:pPr indent="-285750">
              <a:buFont typeface="Wingdings" pitchFamily="2" charset="2"/>
              <a:buChar char="ü"/>
            </a:pPr>
            <a:r>
              <a:rPr lang="en-US" b="1" dirty="0">
                <a:solidFill>
                  <a:schemeClr val="accent1">
                    <a:lumMod val="75000"/>
                  </a:schemeClr>
                </a:solidFill>
              </a:rPr>
              <a:t>Reimbursement</a:t>
            </a:r>
          </a:p>
        </p:txBody>
      </p:sp>
      <p:sp>
        <p:nvSpPr>
          <p:cNvPr id="8219" name="AutoShape 27"/>
          <p:cNvSpPr>
            <a:spLocks noChangeArrowheads="1"/>
          </p:cNvSpPr>
          <p:nvPr/>
        </p:nvSpPr>
        <p:spPr bwMode="auto">
          <a:xfrm>
            <a:off x="152401" y="2743200"/>
            <a:ext cx="2795620" cy="1768912"/>
          </a:xfrm>
          <a:prstGeom prst="foldedCorner">
            <a:avLst>
              <a:gd name="adj" fmla="val 12500"/>
            </a:avLst>
          </a:prstGeom>
          <a:solidFill>
            <a:schemeClr val="bg2">
              <a:alpha val="46000"/>
            </a:schemeClr>
          </a:solidFill>
          <a:ln w="9525">
            <a:solidFill>
              <a:schemeClr val="tx1"/>
            </a:solidFill>
            <a:round/>
            <a:headEnd/>
            <a:tailEnd/>
          </a:ln>
          <a:effectLst/>
        </p:spPr>
        <p:txBody>
          <a:bodyPr/>
          <a:lstStyle/>
          <a:p>
            <a:r>
              <a:rPr lang="en-US" b="1" dirty="0" smtClean="0"/>
              <a:t>Behavioral (Counseling):</a:t>
            </a:r>
            <a:endParaRPr lang="en-US" b="1" dirty="0"/>
          </a:p>
          <a:p>
            <a:pPr indent="-285750">
              <a:buFont typeface="Wingdings" pitchFamily="2" charset="2"/>
              <a:buChar char="ü"/>
            </a:pPr>
            <a:r>
              <a:rPr lang="en-US" b="1" dirty="0" smtClean="0">
                <a:solidFill>
                  <a:schemeClr val="accent1">
                    <a:lumMod val="75000"/>
                  </a:schemeClr>
                </a:solidFill>
              </a:rPr>
              <a:t>HIV </a:t>
            </a:r>
            <a:r>
              <a:rPr lang="en-US" b="1" dirty="0">
                <a:solidFill>
                  <a:schemeClr val="accent1">
                    <a:lumMod val="75000"/>
                  </a:schemeClr>
                </a:solidFill>
              </a:rPr>
              <a:t>pre- and post-test </a:t>
            </a:r>
          </a:p>
          <a:p>
            <a:pPr indent="-285750">
              <a:buFont typeface="Wingdings" pitchFamily="2" charset="2"/>
              <a:buChar char="ü"/>
            </a:pPr>
            <a:r>
              <a:rPr lang="en-US" b="1" dirty="0">
                <a:solidFill>
                  <a:schemeClr val="accent1">
                    <a:lumMod val="75000"/>
                  </a:schemeClr>
                </a:solidFill>
              </a:rPr>
              <a:t>HIV/STI risk reduction</a:t>
            </a:r>
          </a:p>
          <a:p>
            <a:pPr indent="-285750">
              <a:buFont typeface="Wingdings" pitchFamily="2" charset="2"/>
              <a:buChar char="ü"/>
            </a:pPr>
            <a:r>
              <a:rPr lang="en-US" b="1" dirty="0">
                <a:solidFill>
                  <a:schemeClr val="accent1">
                    <a:lumMod val="75000"/>
                  </a:schemeClr>
                </a:solidFill>
              </a:rPr>
              <a:t>Contraceptive</a:t>
            </a:r>
          </a:p>
          <a:p>
            <a:pPr indent="-285750">
              <a:buFont typeface="Wingdings" pitchFamily="2" charset="2"/>
              <a:buChar char="ü"/>
            </a:pPr>
            <a:r>
              <a:rPr lang="en-US" b="1" dirty="0">
                <a:solidFill>
                  <a:schemeClr val="accent1">
                    <a:lumMod val="75000"/>
                  </a:schemeClr>
                </a:solidFill>
              </a:rPr>
              <a:t>Adherence</a:t>
            </a:r>
          </a:p>
        </p:txBody>
      </p:sp>
      <p:sp>
        <p:nvSpPr>
          <p:cNvPr id="8220" name="AutoShape 28"/>
          <p:cNvSpPr>
            <a:spLocks noChangeArrowheads="1"/>
          </p:cNvSpPr>
          <p:nvPr/>
        </p:nvSpPr>
        <p:spPr bwMode="auto">
          <a:xfrm>
            <a:off x="152400" y="4648200"/>
            <a:ext cx="2795621" cy="1853316"/>
          </a:xfrm>
          <a:prstGeom prst="foldedCorner">
            <a:avLst>
              <a:gd name="adj" fmla="val 13116"/>
            </a:avLst>
          </a:prstGeom>
          <a:solidFill>
            <a:schemeClr val="bg2">
              <a:alpha val="46000"/>
            </a:schemeClr>
          </a:solidFill>
          <a:ln w="9525">
            <a:solidFill>
              <a:schemeClr val="tx1"/>
            </a:solidFill>
            <a:round/>
            <a:headEnd/>
            <a:tailEnd/>
          </a:ln>
          <a:effectLst/>
        </p:spPr>
        <p:txBody>
          <a:bodyPr/>
          <a:lstStyle/>
          <a:p>
            <a:r>
              <a:rPr lang="en-US" b="1" dirty="0" smtClean="0"/>
              <a:t>Behavioral (Assessments):</a:t>
            </a:r>
            <a:endParaRPr lang="en-US" b="1" dirty="0"/>
          </a:p>
          <a:p>
            <a:pPr indent="-285750">
              <a:buFont typeface="Wingdings" pitchFamily="2" charset="2"/>
              <a:buChar char="ü"/>
            </a:pPr>
            <a:r>
              <a:rPr lang="en-US" b="1" dirty="0" smtClean="0">
                <a:solidFill>
                  <a:schemeClr val="accent1">
                    <a:lumMod val="75000"/>
                  </a:schemeClr>
                </a:solidFill>
              </a:rPr>
              <a:t>Adherence</a:t>
            </a:r>
            <a:endParaRPr lang="en-US" b="1" dirty="0">
              <a:solidFill>
                <a:schemeClr val="accent1">
                  <a:lumMod val="75000"/>
                </a:schemeClr>
              </a:solidFill>
            </a:endParaRPr>
          </a:p>
          <a:p>
            <a:pPr indent="-285750">
              <a:buFont typeface="Wingdings" pitchFamily="2" charset="2"/>
              <a:buChar char="ü"/>
            </a:pPr>
            <a:r>
              <a:rPr lang="en-US" b="1" dirty="0" smtClean="0">
                <a:solidFill>
                  <a:schemeClr val="accent2">
                    <a:lumMod val="75000"/>
                  </a:schemeClr>
                </a:solidFill>
              </a:rPr>
              <a:t>Behavioral</a:t>
            </a:r>
            <a:endParaRPr lang="en-US" b="1" dirty="0">
              <a:solidFill>
                <a:schemeClr val="accent2">
                  <a:lumMod val="75000"/>
                </a:schemeClr>
              </a:solidFill>
            </a:endParaRPr>
          </a:p>
          <a:p>
            <a:pPr indent="-285750">
              <a:buFont typeface="Wingdings" pitchFamily="2" charset="2"/>
              <a:buChar char="ü"/>
            </a:pPr>
            <a:r>
              <a:rPr lang="en-US" b="1" dirty="0" smtClean="0">
                <a:solidFill>
                  <a:schemeClr val="accent2">
                    <a:lumMod val="75000"/>
                  </a:schemeClr>
                </a:solidFill>
              </a:rPr>
              <a:t>Acceptability</a:t>
            </a:r>
            <a:endParaRPr lang="en-US" b="1" dirty="0">
              <a:solidFill>
                <a:schemeClr val="accent2">
                  <a:lumMod val="75000"/>
                </a:schemeClr>
              </a:solidFill>
            </a:endParaRPr>
          </a:p>
          <a:p>
            <a:pPr indent="-285750">
              <a:buFont typeface="Wingdings" pitchFamily="2" charset="2"/>
              <a:buChar char="ü"/>
            </a:pPr>
            <a:r>
              <a:rPr lang="en-US" b="1" dirty="0">
                <a:solidFill>
                  <a:schemeClr val="accent2">
                    <a:lumMod val="75000"/>
                  </a:schemeClr>
                </a:solidFill>
              </a:rPr>
              <a:t>Social </a:t>
            </a:r>
            <a:r>
              <a:rPr lang="en-US" b="1" dirty="0" smtClean="0">
                <a:solidFill>
                  <a:schemeClr val="accent2">
                    <a:lumMod val="75000"/>
                  </a:schemeClr>
                </a:solidFill>
              </a:rPr>
              <a:t>Harms</a:t>
            </a:r>
          </a:p>
          <a:p>
            <a:pPr indent="-285750">
              <a:buFont typeface="Wingdings" pitchFamily="2" charset="2"/>
              <a:buChar char="ü"/>
            </a:pPr>
            <a:r>
              <a:rPr lang="en-US" b="1" dirty="0" smtClean="0">
                <a:solidFill>
                  <a:schemeClr val="accent2">
                    <a:lumMod val="75000"/>
                  </a:schemeClr>
                </a:solidFill>
              </a:rPr>
              <a:t>ACASI (M3)</a:t>
            </a:r>
            <a:endParaRPr lang="en-US" b="1" dirty="0">
              <a:solidFill>
                <a:schemeClr val="accent2">
                  <a:lumMod val="75000"/>
                </a:schemeClr>
              </a:solidFill>
            </a:endParaRPr>
          </a:p>
        </p:txBody>
      </p:sp>
      <p:sp>
        <p:nvSpPr>
          <p:cNvPr id="8221" name="AutoShape 29"/>
          <p:cNvSpPr>
            <a:spLocks noChangeArrowheads="1"/>
          </p:cNvSpPr>
          <p:nvPr/>
        </p:nvSpPr>
        <p:spPr bwMode="auto">
          <a:xfrm>
            <a:off x="6152279" y="1371599"/>
            <a:ext cx="2836862" cy="5451029"/>
          </a:xfrm>
          <a:prstGeom prst="foldedCorner">
            <a:avLst>
              <a:gd name="adj" fmla="val 7106"/>
            </a:avLst>
          </a:prstGeom>
          <a:solidFill>
            <a:schemeClr val="bg2">
              <a:alpha val="46000"/>
            </a:schemeClr>
          </a:solidFill>
          <a:ln w="9525">
            <a:solidFill>
              <a:schemeClr val="tx1"/>
            </a:solidFill>
            <a:round/>
            <a:headEnd/>
            <a:tailEnd/>
          </a:ln>
          <a:effectLst/>
        </p:spPr>
        <p:txBody>
          <a:bodyPr/>
          <a:lstStyle/>
          <a:p>
            <a:pPr>
              <a:buFont typeface="Wingdings" pitchFamily="2" charset="2"/>
              <a:buNone/>
            </a:pPr>
            <a:r>
              <a:rPr lang="en-US" sz="1600" b="1" dirty="0" smtClean="0"/>
              <a:t>Lab:</a:t>
            </a:r>
          </a:p>
          <a:p>
            <a:r>
              <a:rPr lang="en-US" sz="1600" u="sng" dirty="0"/>
              <a:t>Urine:</a:t>
            </a:r>
          </a:p>
          <a:p>
            <a:pPr indent="-285750">
              <a:buFont typeface="Wingdings" pitchFamily="2" charset="2"/>
              <a:buChar char="ü"/>
            </a:pPr>
            <a:r>
              <a:rPr lang="en-US" sz="1600" b="1" dirty="0">
                <a:solidFill>
                  <a:schemeClr val="accent1">
                    <a:lumMod val="75000"/>
                  </a:schemeClr>
                </a:solidFill>
              </a:rPr>
              <a:t>Pregnancy</a:t>
            </a:r>
          </a:p>
          <a:p>
            <a:pPr indent="-285750">
              <a:buFont typeface="Wingdings" pitchFamily="2" charset="2"/>
              <a:buChar char="ü"/>
            </a:pPr>
            <a:r>
              <a:rPr lang="en-US" sz="1600" dirty="0">
                <a:solidFill>
                  <a:schemeClr val="tx1">
                    <a:lumMod val="50000"/>
                    <a:lumOff val="50000"/>
                  </a:schemeClr>
                </a:solidFill>
              </a:rPr>
              <a:t>Urine culture*</a:t>
            </a:r>
          </a:p>
          <a:p>
            <a:pPr indent="-285750">
              <a:buFont typeface="Wingdings" pitchFamily="2" charset="2"/>
              <a:buChar char="ü"/>
            </a:pPr>
            <a:r>
              <a:rPr lang="en-US" sz="1600" b="1" dirty="0" smtClean="0">
                <a:solidFill>
                  <a:schemeClr val="accent3">
                    <a:lumMod val="75000"/>
                  </a:schemeClr>
                </a:solidFill>
              </a:rPr>
              <a:t>GC </a:t>
            </a:r>
            <a:r>
              <a:rPr lang="en-US" sz="1600" b="1" dirty="0">
                <a:solidFill>
                  <a:schemeClr val="accent3">
                    <a:lumMod val="75000"/>
                  </a:schemeClr>
                </a:solidFill>
              </a:rPr>
              <a:t>and CT</a:t>
            </a:r>
          </a:p>
          <a:p>
            <a:pPr>
              <a:buFont typeface="Wingdings" pitchFamily="2" charset="2"/>
              <a:buNone/>
            </a:pPr>
            <a:endParaRPr lang="en-US" sz="1600" b="1" dirty="0"/>
          </a:p>
          <a:p>
            <a:pPr>
              <a:buFont typeface="Wingdings" pitchFamily="2" charset="2"/>
              <a:buNone/>
            </a:pPr>
            <a:r>
              <a:rPr lang="en-US" sz="1600" u="sng" dirty="0" smtClean="0"/>
              <a:t>Blood</a:t>
            </a:r>
            <a:r>
              <a:rPr lang="en-US" sz="1600" u="sng" dirty="0"/>
              <a:t>:</a:t>
            </a:r>
          </a:p>
          <a:p>
            <a:pPr indent="-285750">
              <a:buFont typeface="Wingdings" pitchFamily="2" charset="2"/>
              <a:buChar char="ü"/>
            </a:pPr>
            <a:r>
              <a:rPr lang="en-US" sz="1600" b="1" dirty="0">
                <a:solidFill>
                  <a:schemeClr val="accent1">
                    <a:lumMod val="75000"/>
                  </a:schemeClr>
                </a:solidFill>
              </a:rPr>
              <a:t>HIV Serology</a:t>
            </a:r>
          </a:p>
          <a:p>
            <a:pPr indent="-285750">
              <a:buFont typeface="Wingdings" pitchFamily="2" charset="2"/>
              <a:buChar char="ü"/>
            </a:pPr>
            <a:r>
              <a:rPr lang="en-US" sz="1600" dirty="0">
                <a:solidFill>
                  <a:schemeClr val="tx1">
                    <a:lumMod val="50000"/>
                    <a:lumOff val="50000"/>
                  </a:schemeClr>
                </a:solidFill>
              </a:rPr>
              <a:t>Syphilis Serology*</a:t>
            </a:r>
          </a:p>
          <a:p>
            <a:pPr indent="-285750">
              <a:buFont typeface="Wingdings" pitchFamily="2" charset="2"/>
              <a:buChar char="ü"/>
            </a:pPr>
            <a:r>
              <a:rPr lang="en-US" sz="1600" b="1" dirty="0" smtClean="0">
                <a:solidFill>
                  <a:schemeClr val="accent2">
                    <a:lumMod val="75000"/>
                  </a:schemeClr>
                </a:solidFill>
              </a:rPr>
              <a:t>CBC </a:t>
            </a:r>
            <a:r>
              <a:rPr lang="en-US" sz="1600" b="1" dirty="0">
                <a:solidFill>
                  <a:schemeClr val="accent2">
                    <a:lumMod val="75000"/>
                  </a:schemeClr>
                </a:solidFill>
              </a:rPr>
              <a:t>with platelets</a:t>
            </a:r>
          </a:p>
          <a:p>
            <a:pPr indent="-285750">
              <a:buFont typeface="Wingdings" pitchFamily="2" charset="2"/>
              <a:buChar char="ü"/>
            </a:pPr>
            <a:r>
              <a:rPr lang="en-US" sz="1600" b="1" dirty="0">
                <a:solidFill>
                  <a:schemeClr val="accent2">
                    <a:lumMod val="75000"/>
                  </a:schemeClr>
                </a:solidFill>
              </a:rPr>
              <a:t>Serum Chemistries</a:t>
            </a:r>
          </a:p>
          <a:p>
            <a:pPr indent="-285750">
              <a:buFont typeface="Wingdings" pitchFamily="2" charset="2"/>
              <a:buChar char="ü"/>
            </a:pPr>
            <a:r>
              <a:rPr lang="en-US" sz="1600" b="1" dirty="0">
                <a:solidFill>
                  <a:schemeClr val="accent2">
                    <a:lumMod val="75000"/>
                  </a:schemeClr>
                </a:solidFill>
              </a:rPr>
              <a:t>Plasma Storage</a:t>
            </a:r>
          </a:p>
          <a:p>
            <a:endParaRPr lang="en-US" sz="1600" dirty="0"/>
          </a:p>
          <a:p>
            <a:r>
              <a:rPr lang="en-US" sz="1600" u="sng" dirty="0" smtClean="0"/>
              <a:t>Pelvic: </a:t>
            </a:r>
          </a:p>
          <a:p>
            <a:pPr indent="-285750">
              <a:buFont typeface="Wingdings" pitchFamily="2" charset="2"/>
              <a:buChar char="ü"/>
            </a:pPr>
            <a:r>
              <a:rPr lang="en-US" sz="1600" b="1" dirty="0" smtClean="0">
                <a:solidFill>
                  <a:schemeClr val="accent1">
                    <a:lumMod val="75000"/>
                  </a:schemeClr>
                </a:solidFill>
              </a:rPr>
              <a:t>Vaginal Fluid (self)</a:t>
            </a:r>
          </a:p>
          <a:p>
            <a:pPr indent="-285750">
              <a:buFont typeface="Wingdings" pitchFamily="2" charset="2"/>
              <a:buChar char="ü"/>
            </a:pPr>
            <a:r>
              <a:rPr lang="en-US" sz="1600" dirty="0">
                <a:solidFill>
                  <a:schemeClr val="tx1">
                    <a:lumMod val="50000"/>
                    <a:lumOff val="50000"/>
                  </a:schemeClr>
                </a:solidFill>
              </a:rPr>
              <a:t>Herpes Lesion*</a:t>
            </a:r>
          </a:p>
          <a:p>
            <a:pPr indent="-285750">
              <a:buFont typeface="Wingdings" pitchFamily="2" charset="2"/>
              <a:buChar char="ü"/>
            </a:pPr>
            <a:r>
              <a:rPr lang="en-US" sz="1600" dirty="0">
                <a:solidFill>
                  <a:schemeClr val="tx1">
                    <a:lumMod val="50000"/>
                    <a:lumOff val="50000"/>
                  </a:schemeClr>
                </a:solidFill>
              </a:rPr>
              <a:t>Wet mount-Candidiasis*</a:t>
            </a:r>
          </a:p>
          <a:p>
            <a:pPr indent="-285750">
              <a:buFont typeface="Wingdings" pitchFamily="2" charset="2"/>
              <a:buChar char="ü"/>
            </a:pPr>
            <a:r>
              <a:rPr lang="en-US" sz="1600" dirty="0">
                <a:solidFill>
                  <a:schemeClr val="tx1">
                    <a:lumMod val="50000"/>
                    <a:lumOff val="50000"/>
                  </a:schemeClr>
                </a:solidFill>
              </a:rPr>
              <a:t>Wet mount-BV*</a:t>
            </a:r>
          </a:p>
          <a:p>
            <a:pPr indent="-285750">
              <a:buFont typeface="Wingdings" pitchFamily="2" charset="2"/>
              <a:buChar char="ü"/>
            </a:pPr>
            <a:r>
              <a:rPr lang="en-US" sz="1600" b="1" dirty="0" smtClean="0">
                <a:solidFill>
                  <a:schemeClr val="accent3">
                    <a:lumMod val="75000"/>
                  </a:schemeClr>
                </a:solidFill>
              </a:rPr>
              <a:t>Rapid Trichomonas</a:t>
            </a:r>
            <a:endParaRPr lang="en-US" sz="1600" b="1" dirty="0">
              <a:solidFill>
                <a:schemeClr val="accent3">
                  <a:lumMod val="75000"/>
                </a:schemeClr>
              </a:solidFill>
            </a:endParaRPr>
          </a:p>
          <a:p>
            <a:pPr indent="-285750">
              <a:buFont typeface="Wingdings" pitchFamily="2" charset="2"/>
              <a:buChar char="ü"/>
            </a:pPr>
            <a:r>
              <a:rPr lang="en-US" sz="1600" b="1" dirty="0">
                <a:solidFill>
                  <a:schemeClr val="accent3">
                    <a:lumMod val="75000"/>
                  </a:schemeClr>
                </a:solidFill>
              </a:rPr>
              <a:t>Vaginal pH</a:t>
            </a:r>
          </a:p>
          <a:p>
            <a:pPr indent="-285750">
              <a:buFont typeface="Wingdings" pitchFamily="2" charset="2"/>
              <a:buChar char="ü"/>
            </a:pPr>
            <a:r>
              <a:rPr lang="en-US" sz="1600" b="1" dirty="0">
                <a:solidFill>
                  <a:schemeClr val="accent3">
                    <a:lumMod val="75000"/>
                  </a:schemeClr>
                </a:solidFill>
              </a:rPr>
              <a:t>Gram stain</a:t>
            </a:r>
          </a:p>
          <a:p>
            <a:pPr indent="-285750">
              <a:buFont typeface="Wingdings" pitchFamily="2" charset="2"/>
              <a:buChar char="ü"/>
            </a:pPr>
            <a:r>
              <a:rPr lang="en-US" sz="1600" b="1" dirty="0">
                <a:solidFill>
                  <a:schemeClr val="accent3">
                    <a:lumMod val="75000"/>
                  </a:schemeClr>
                </a:solidFill>
              </a:rPr>
              <a:t>Endocervical </a:t>
            </a:r>
            <a:r>
              <a:rPr lang="en-US" sz="1600" b="1" dirty="0" smtClean="0">
                <a:solidFill>
                  <a:schemeClr val="accent3">
                    <a:lumMod val="75000"/>
                  </a:schemeClr>
                </a:solidFill>
              </a:rPr>
              <a:t>swab</a:t>
            </a:r>
          </a:p>
          <a:p>
            <a:pPr indent="-285750">
              <a:buFont typeface="Wingdings" pitchFamily="2" charset="2"/>
              <a:buChar char="ü"/>
            </a:pPr>
            <a:endParaRPr lang="en-US" dirty="0"/>
          </a:p>
          <a:p>
            <a:endParaRPr lang="en-US" u="sng" dirty="0"/>
          </a:p>
          <a:p>
            <a:pPr>
              <a:buFont typeface="Wingdings" pitchFamily="2" charset="2"/>
              <a:buChar char="ü"/>
            </a:pPr>
            <a:endParaRPr lang="en-US" dirty="0"/>
          </a:p>
        </p:txBody>
      </p:sp>
      <p:sp>
        <p:nvSpPr>
          <p:cNvPr id="8223" name="AutoShape 31"/>
          <p:cNvSpPr>
            <a:spLocks noChangeArrowheads="1"/>
          </p:cNvSpPr>
          <p:nvPr/>
        </p:nvSpPr>
        <p:spPr bwMode="auto">
          <a:xfrm>
            <a:off x="3141466" y="1371600"/>
            <a:ext cx="2873375" cy="2725513"/>
          </a:xfrm>
          <a:prstGeom prst="foldedCorner">
            <a:avLst>
              <a:gd name="adj" fmla="val 12500"/>
            </a:avLst>
          </a:prstGeom>
          <a:solidFill>
            <a:schemeClr val="bg2">
              <a:alpha val="46000"/>
            </a:schemeClr>
          </a:solidFill>
          <a:ln w="9525">
            <a:solidFill>
              <a:schemeClr val="tx1"/>
            </a:solidFill>
            <a:round/>
            <a:headEnd/>
            <a:tailEnd/>
          </a:ln>
          <a:effectLst/>
        </p:spPr>
        <p:txBody>
          <a:bodyPr/>
          <a:lstStyle/>
          <a:p>
            <a:pPr>
              <a:buFont typeface="Wingdings" pitchFamily="2" charset="2"/>
              <a:buNone/>
            </a:pPr>
            <a:r>
              <a:rPr lang="en-US" b="1" dirty="0"/>
              <a:t>Clinical</a:t>
            </a:r>
            <a:r>
              <a:rPr lang="en-US" dirty="0" smtClean="0"/>
              <a:t>:</a:t>
            </a:r>
            <a:endParaRPr lang="en-US" dirty="0"/>
          </a:p>
          <a:p>
            <a:pPr marL="285750" indent="-285750">
              <a:buFont typeface="Wingdings" pitchFamily="2" charset="2"/>
              <a:buChar char="ü"/>
            </a:pPr>
            <a:r>
              <a:rPr lang="en-US" b="1" dirty="0" smtClean="0">
                <a:solidFill>
                  <a:schemeClr val="accent1">
                    <a:lumMod val="75000"/>
                  </a:schemeClr>
                </a:solidFill>
              </a:rPr>
              <a:t>Medical/Menst. History</a:t>
            </a:r>
            <a:endParaRPr lang="en-US" b="1" dirty="0">
              <a:solidFill>
                <a:schemeClr val="accent1">
                  <a:lumMod val="75000"/>
                </a:schemeClr>
              </a:solidFill>
            </a:endParaRPr>
          </a:p>
          <a:p>
            <a:pPr indent="-285750">
              <a:buFont typeface="Wingdings" pitchFamily="2" charset="2"/>
              <a:buChar char="ü"/>
            </a:pPr>
            <a:r>
              <a:rPr lang="en-US" b="1" dirty="0">
                <a:solidFill>
                  <a:schemeClr val="accent1">
                    <a:lumMod val="75000"/>
                  </a:schemeClr>
                </a:solidFill>
              </a:rPr>
              <a:t>Concomitant Meds</a:t>
            </a:r>
          </a:p>
          <a:p>
            <a:pPr indent="-285750">
              <a:buFont typeface="Wingdings" pitchFamily="2" charset="2"/>
              <a:buChar char="ü"/>
            </a:pPr>
            <a:r>
              <a:rPr lang="en-US" b="1" dirty="0" smtClean="0">
                <a:solidFill>
                  <a:schemeClr val="accent1">
                    <a:lumMod val="75000"/>
                  </a:schemeClr>
                </a:solidFill>
              </a:rPr>
              <a:t>Provide Test Results</a:t>
            </a:r>
          </a:p>
          <a:p>
            <a:pPr indent="-285750">
              <a:buFont typeface="Wingdings" pitchFamily="2" charset="2"/>
              <a:buChar char="ü"/>
            </a:pPr>
            <a:r>
              <a:rPr lang="en-US" b="1" dirty="0" smtClean="0">
                <a:solidFill>
                  <a:schemeClr val="accent1">
                    <a:lumMod val="75000"/>
                  </a:schemeClr>
                </a:solidFill>
              </a:rPr>
              <a:t>Record/Update AEs</a:t>
            </a:r>
            <a:endParaRPr lang="en-US" b="1" dirty="0">
              <a:solidFill>
                <a:schemeClr val="accent1">
                  <a:lumMod val="75000"/>
                </a:schemeClr>
              </a:solidFill>
            </a:endParaRPr>
          </a:p>
          <a:p>
            <a:pPr indent="-285750">
              <a:buFont typeface="Wingdings" pitchFamily="2" charset="2"/>
              <a:buChar char="ü"/>
            </a:pPr>
            <a:r>
              <a:rPr lang="en-US" dirty="0">
                <a:solidFill>
                  <a:schemeClr val="tx1">
                    <a:lumMod val="50000"/>
                    <a:lumOff val="50000"/>
                  </a:schemeClr>
                </a:solidFill>
              </a:rPr>
              <a:t>Contraceptive provision*</a:t>
            </a:r>
          </a:p>
          <a:p>
            <a:pPr indent="-285750">
              <a:buFont typeface="Wingdings" pitchFamily="2" charset="2"/>
              <a:buChar char="ü"/>
            </a:pPr>
            <a:r>
              <a:rPr lang="en-US" dirty="0" smtClean="0">
                <a:solidFill>
                  <a:schemeClr val="tx1">
                    <a:lumMod val="50000"/>
                    <a:lumOff val="50000"/>
                  </a:schemeClr>
                </a:solidFill>
              </a:rPr>
              <a:t>Treatment/referrals*</a:t>
            </a:r>
          </a:p>
          <a:p>
            <a:pPr indent="-285750">
              <a:buFont typeface="Wingdings" pitchFamily="2" charset="2"/>
              <a:buChar char="ü"/>
            </a:pPr>
            <a:r>
              <a:rPr lang="en-US" b="1" dirty="0" smtClean="0">
                <a:solidFill>
                  <a:schemeClr val="accent2">
                    <a:lumMod val="75000"/>
                  </a:schemeClr>
                </a:solidFill>
              </a:rPr>
              <a:t>Physical </a:t>
            </a:r>
            <a:r>
              <a:rPr lang="en-US" b="1" dirty="0">
                <a:solidFill>
                  <a:schemeClr val="accent2">
                    <a:lumMod val="75000"/>
                  </a:schemeClr>
                </a:solidFill>
              </a:rPr>
              <a:t>Exam</a:t>
            </a:r>
          </a:p>
          <a:p>
            <a:pPr indent="-285750">
              <a:buFont typeface="Wingdings" pitchFamily="2" charset="2"/>
              <a:buChar char="ü"/>
            </a:pPr>
            <a:r>
              <a:rPr lang="en-US" b="1" dirty="0">
                <a:solidFill>
                  <a:schemeClr val="accent3">
                    <a:lumMod val="75000"/>
                  </a:schemeClr>
                </a:solidFill>
              </a:rPr>
              <a:t>Pelvic Exam</a:t>
            </a:r>
          </a:p>
          <a:p>
            <a:pPr indent="-285750">
              <a:buFont typeface="Wingdings" pitchFamily="2" charset="2"/>
              <a:buChar char="ü"/>
            </a:pPr>
            <a:endParaRPr lang="en-US" dirty="0"/>
          </a:p>
        </p:txBody>
      </p:sp>
      <p:sp>
        <p:nvSpPr>
          <p:cNvPr id="13" name="AutoShape 28"/>
          <p:cNvSpPr>
            <a:spLocks noChangeArrowheads="1"/>
          </p:cNvSpPr>
          <p:nvPr/>
        </p:nvSpPr>
        <p:spPr bwMode="auto">
          <a:xfrm>
            <a:off x="3141464" y="4191000"/>
            <a:ext cx="2873375" cy="2310516"/>
          </a:xfrm>
          <a:prstGeom prst="foldedCorner">
            <a:avLst>
              <a:gd name="adj" fmla="val 13116"/>
            </a:avLst>
          </a:prstGeom>
          <a:solidFill>
            <a:schemeClr val="bg2">
              <a:alpha val="46000"/>
            </a:schemeClr>
          </a:solidFill>
          <a:ln w="9525">
            <a:solidFill>
              <a:schemeClr val="tx1"/>
            </a:solidFill>
            <a:round/>
            <a:headEnd/>
            <a:tailEnd/>
          </a:ln>
          <a:effectLst/>
        </p:spPr>
        <p:txBody>
          <a:bodyPr/>
          <a:lstStyle/>
          <a:p>
            <a:r>
              <a:rPr lang="en-US" b="1" dirty="0" smtClean="0"/>
              <a:t>Study Product/Supplies:</a:t>
            </a:r>
            <a:endParaRPr lang="en-US" b="1" dirty="0"/>
          </a:p>
          <a:p>
            <a:pPr indent="-285750">
              <a:buFont typeface="Wingdings" pitchFamily="2" charset="2"/>
              <a:buChar char="ü"/>
            </a:pPr>
            <a:r>
              <a:rPr lang="en-US" b="1" dirty="0" smtClean="0">
                <a:solidFill>
                  <a:schemeClr val="accent1">
                    <a:lumMod val="75000"/>
                  </a:schemeClr>
                </a:solidFill>
              </a:rPr>
              <a:t>Condoms</a:t>
            </a:r>
            <a:endParaRPr lang="en-US" b="1" dirty="0">
              <a:solidFill>
                <a:schemeClr val="accent1">
                  <a:lumMod val="75000"/>
                </a:schemeClr>
              </a:solidFill>
            </a:endParaRPr>
          </a:p>
          <a:p>
            <a:pPr indent="-285750">
              <a:buFont typeface="Wingdings" pitchFamily="2" charset="2"/>
              <a:buChar char="ü"/>
            </a:pPr>
            <a:r>
              <a:rPr lang="en-US" b="1" dirty="0" smtClean="0">
                <a:solidFill>
                  <a:schemeClr val="accent1">
                    <a:lumMod val="75000"/>
                  </a:schemeClr>
                </a:solidFill>
              </a:rPr>
              <a:t>Remove/Collect VR</a:t>
            </a:r>
          </a:p>
          <a:p>
            <a:pPr indent="-285750">
              <a:buFont typeface="Wingdings" pitchFamily="2" charset="2"/>
              <a:buChar char="ü"/>
            </a:pPr>
            <a:r>
              <a:rPr lang="en-US" b="1" dirty="0">
                <a:solidFill>
                  <a:schemeClr val="accent1">
                    <a:lumMod val="75000"/>
                  </a:schemeClr>
                </a:solidFill>
              </a:rPr>
              <a:t>Provide new </a:t>
            </a:r>
            <a:r>
              <a:rPr lang="en-US" b="1" dirty="0" smtClean="0">
                <a:solidFill>
                  <a:schemeClr val="accent1">
                    <a:lumMod val="75000"/>
                  </a:schemeClr>
                </a:solidFill>
              </a:rPr>
              <a:t>VR</a:t>
            </a:r>
          </a:p>
          <a:p>
            <a:pPr indent="-285750">
              <a:buFont typeface="Wingdings" pitchFamily="2" charset="2"/>
              <a:buChar char="ü"/>
            </a:pPr>
            <a:r>
              <a:rPr lang="en-US" dirty="0">
                <a:solidFill>
                  <a:schemeClr val="tx1">
                    <a:lumMod val="50000"/>
                    <a:lumOff val="50000"/>
                  </a:schemeClr>
                </a:solidFill>
              </a:rPr>
              <a:t>Digital Exam </a:t>
            </a:r>
            <a:r>
              <a:rPr lang="en-US" dirty="0">
                <a:solidFill>
                  <a:schemeClr val="tx1">
                    <a:lumMod val="50000"/>
                    <a:lumOff val="50000"/>
                  </a:schemeClr>
                </a:solidFill>
                <a:latin typeface="Arial"/>
                <a:cs typeface="Arial"/>
              </a:rPr>
              <a:t>(M1)*</a:t>
            </a:r>
            <a:endParaRPr lang="en-US" dirty="0">
              <a:solidFill>
                <a:schemeClr val="tx1">
                  <a:lumMod val="50000"/>
                  <a:lumOff val="50000"/>
                </a:schemeClr>
              </a:solidFill>
            </a:endParaRPr>
          </a:p>
          <a:p>
            <a:pPr indent="-285750">
              <a:buFont typeface="Wingdings" pitchFamily="2" charset="2"/>
              <a:buChar char="ü"/>
            </a:pPr>
            <a:r>
              <a:rPr lang="en-US" dirty="0" smtClean="0">
                <a:solidFill>
                  <a:schemeClr val="tx1">
                    <a:lumMod val="50000"/>
                    <a:lumOff val="50000"/>
                  </a:schemeClr>
                </a:solidFill>
              </a:rPr>
              <a:t>VR </a:t>
            </a:r>
            <a:r>
              <a:rPr lang="en-US" dirty="0">
                <a:solidFill>
                  <a:schemeClr val="tx1">
                    <a:lumMod val="50000"/>
                    <a:lumOff val="50000"/>
                  </a:schemeClr>
                </a:solidFill>
              </a:rPr>
              <a:t>instructions*</a:t>
            </a:r>
          </a:p>
          <a:p>
            <a:pPr indent="-285750">
              <a:buFont typeface="Wingdings" pitchFamily="2" charset="2"/>
              <a:buChar char="ü"/>
            </a:pPr>
            <a:r>
              <a:rPr lang="en-US" dirty="0" smtClean="0">
                <a:solidFill>
                  <a:schemeClr val="tx1">
                    <a:lumMod val="50000"/>
                    <a:lumOff val="50000"/>
                  </a:schemeClr>
                </a:solidFill>
              </a:rPr>
              <a:t>Bottle of Water*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35943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21">
                                            <p:txEl>
                                              <p:pRg st="9" end="9"/>
                                            </p:txEl>
                                          </p:spTgt>
                                        </p:tgtEl>
                                        <p:attrNameLst>
                                          <p:attrName>style.visibility</p:attrName>
                                        </p:attrNameLst>
                                      </p:cBhvr>
                                      <p:to>
                                        <p:strVal val="visible"/>
                                      </p:to>
                                    </p:set>
                                    <p:animEffect transition="in" filter="fade">
                                      <p:cBhvr>
                                        <p:cTn id="7" dur="1000"/>
                                        <p:tgtEl>
                                          <p:spTgt spid="8221">
                                            <p:txEl>
                                              <p:pRg st="9" end="9"/>
                                            </p:txEl>
                                          </p:spTgt>
                                        </p:tgtEl>
                                      </p:cBhvr>
                                    </p:animEffect>
                                    <p:anim calcmode="lin" valueType="num">
                                      <p:cBhvr>
                                        <p:cTn id="8" dur="1000" fill="hold"/>
                                        <p:tgtEl>
                                          <p:spTgt spid="8221">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8221">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221">
                                            <p:txEl>
                                              <p:pRg st="10" end="10"/>
                                            </p:txEl>
                                          </p:spTgt>
                                        </p:tgtEl>
                                        <p:attrNameLst>
                                          <p:attrName>style.visibility</p:attrName>
                                        </p:attrNameLst>
                                      </p:cBhvr>
                                      <p:to>
                                        <p:strVal val="visible"/>
                                      </p:to>
                                    </p:set>
                                    <p:animEffect transition="in" filter="fade">
                                      <p:cBhvr>
                                        <p:cTn id="12" dur="1000"/>
                                        <p:tgtEl>
                                          <p:spTgt spid="8221">
                                            <p:txEl>
                                              <p:pRg st="10" end="10"/>
                                            </p:txEl>
                                          </p:spTgt>
                                        </p:tgtEl>
                                      </p:cBhvr>
                                    </p:animEffect>
                                    <p:anim calcmode="lin" valueType="num">
                                      <p:cBhvr>
                                        <p:cTn id="13" dur="1000" fill="hold"/>
                                        <p:tgtEl>
                                          <p:spTgt spid="8221">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8221">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221">
                                            <p:txEl>
                                              <p:pRg st="11" end="11"/>
                                            </p:txEl>
                                          </p:spTgt>
                                        </p:tgtEl>
                                        <p:attrNameLst>
                                          <p:attrName>style.visibility</p:attrName>
                                        </p:attrNameLst>
                                      </p:cBhvr>
                                      <p:to>
                                        <p:strVal val="visible"/>
                                      </p:to>
                                    </p:set>
                                    <p:animEffect transition="in" filter="fade">
                                      <p:cBhvr>
                                        <p:cTn id="17" dur="1000"/>
                                        <p:tgtEl>
                                          <p:spTgt spid="8221">
                                            <p:txEl>
                                              <p:pRg st="11" end="11"/>
                                            </p:txEl>
                                          </p:spTgt>
                                        </p:tgtEl>
                                      </p:cBhvr>
                                    </p:animEffect>
                                    <p:anim calcmode="lin" valueType="num">
                                      <p:cBhvr>
                                        <p:cTn id="18" dur="1000" fill="hold"/>
                                        <p:tgtEl>
                                          <p:spTgt spid="8221">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8221">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23">
                                            <p:txEl>
                                              <p:pRg st="7" end="7"/>
                                            </p:txEl>
                                          </p:spTgt>
                                        </p:tgtEl>
                                        <p:attrNameLst>
                                          <p:attrName>style.visibility</p:attrName>
                                        </p:attrNameLst>
                                      </p:cBhvr>
                                      <p:to>
                                        <p:strVal val="visible"/>
                                      </p:to>
                                    </p:set>
                                    <p:animEffect transition="in" filter="fade">
                                      <p:cBhvr>
                                        <p:cTn id="22" dur="1000"/>
                                        <p:tgtEl>
                                          <p:spTgt spid="8223">
                                            <p:txEl>
                                              <p:pRg st="7" end="7"/>
                                            </p:txEl>
                                          </p:spTgt>
                                        </p:tgtEl>
                                      </p:cBhvr>
                                    </p:animEffect>
                                    <p:anim calcmode="lin" valueType="num">
                                      <p:cBhvr>
                                        <p:cTn id="23" dur="1000" fill="hold"/>
                                        <p:tgtEl>
                                          <p:spTgt spid="822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822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220">
                                            <p:txEl>
                                              <p:pRg st="2" end="2"/>
                                            </p:txEl>
                                          </p:spTgt>
                                        </p:tgtEl>
                                        <p:attrNameLst>
                                          <p:attrName>style.visibility</p:attrName>
                                        </p:attrNameLst>
                                      </p:cBhvr>
                                      <p:to>
                                        <p:strVal val="visible"/>
                                      </p:to>
                                    </p:set>
                                    <p:animEffect transition="in" filter="fade">
                                      <p:cBhvr>
                                        <p:cTn id="27" dur="1000"/>
                                        <p:tgtEl>
                                          <p:spTgt spid="8220">
                                            <p:txEl>
                                              <p:pRg st="2" end="2"/>
                                            </p:txEl>
                                          </p:spTgt>
                                        </p:tgtEl>
                                      </p:cBhvr>
                                    </p:animEffect>
                                    <p:anim calcmode="lin" valueType="num">
                                      <p:cBhvr>
                                        <p:cTn id="28" dur="1000" fill="hold"/>
                                        <p:tgtEl>
                                          <p:spTgt spid="822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8220">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220">
                                            <p:txEl>
                                              <p:pRg st="3" end="3"/>
                                            </p:txEl>
                                          </p:spTgt>
                                        </p:tgtEl>
                                        <p:attrNameLst>
                                          <p:attrName>style.visibility</p:attrName>
                                        </p:attrNameLst>
                                      </p:cBhvr>
                                      <p:to>
                                        <p:strVal val="visible"/>
                                      </p:to>
                                    </p:set>
                                    <p:animEffect transition="in" filter="fade">
                                      <p:cBhvr>
                                        <p:cTn id="32" dur="1000"/>
                                        <p:tgtEl>
                                          <p:spTgt spid="8220">
                                            <p:txEl>
                                              <p:pRg st="3" end="3"/>
                                            </p:txEl>
                                          </p:spTgt>
                                        </p:tgtEl>
                                      </p:cBhvr>
                                    </p:animEffect>
                                    <p:anim calcmode="lin" valueType="num">
                                      <p:cBhvr>
                                        <p:cTn id="33" dur="1000" fill="hold"/>
                                        <p:tgtEl>
                                          <p:spTgt spid="822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220">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220">
                                            <p:txEl>
                                              <p:pRg st="4" end="4"/>
                                            </p:txEl>
                                          </p:spTgt>
                                        </p:tgtEl>
                                        <p:attrNameLst>
                                          <p:attrName>style.visibility</p:attrName>
                                        </p:attrNameLst>
                                      </p:cBhvr>
                                      <p:to>
                                        <p:strVal val="visible"/>
                                      </p:to>
                                    </p:set>
                                    <p:animEffect transition="in" filter="fade">
                                      <p:cBhvr>
                                        <p:cTn id="37" dur="1000"/>
                                        <p:tgtEl>
                                          <p:spTgt spid="8220">
                                            <p:txEl>
                                              <p:pRg st="4" end="4"/>
                                            </p:txEl>
                                          </p:spTgt>
                                        </p:tgtEl>
                                      </p:cBhvr>
                                    </p:animEffect>
                                    <p:anim calcmode="lin" valueType="num">
                                      <p:cBhvr>
                                        <p:cTn id="38" dur="1000" fill="hold"/>
                                        <p:tgtEl>
                                          <p:spTgt spid="822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8220">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220">
                                            <p:txEl>
                                              <p:pRg st="5" end="5"/>
                                            </p:txEl>
                                          </p:spTgt>
                                        </p:tgtEl>
                                        <p:attrNameLst>
                                          <p:attrName>style.visibility</p:attrName>
                                        </p:attrNameLst>
                                      </p:cBhvr>
                                      <p:to>
                                        <p:strVal val="visible"/>
                                      </p:to>
                                    </p:set>
                                    <p:animEffect transition="in" filter="fade">
                                      <p:cBhvr>
                                        <p:cTn id="42" dur="1000"/>
                                        <p:tgtEl>
                                          <p:spTgt spid="8220">
                                            <p:txEl>
                                              <p:pRg st="5" end="5"/>
                                            </p:txEl>
                                          </p:spTgt>
                                        </p:tgtEl>
                                      </p:cBhvr>
                                    </p:animEffect>
                                    <p:anim calcmode="lin" valueType="num">
                                      <p:cBhvr>
                                        <p:cTn id="43" dur="1000" fill="hold"/>
                                        <p:tgtEl>
                                          <p:spTgt spid="822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2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221">
                                            <p:txEl>
                                              <p:pRg st="18" end="18"/>
                                            </p:txEl>
                                          </p:spTgt>
                                        </p:tgtEl>
                                        <p:attrNameLst>
                                          <p:attrName>style.visibility</p:attrName>
                                        </p:attrNameLst>
                                      </p:cBhvr>
                                      <p:to>
                                        <p:strVal val="visible"/>
                                      </p:to>
                                    </p:set>
                                    <p:animEffect transition="in" filter="fade">
                                      <p:cBhvr>
                                        <p:cTn id="49" dur="1000"/>
                                        <p:tgtEl>
                                          <p:spTgt spid="8221">
                                            <p:txEl>
                                              <p:pRg st="18" end="18"/>
                                            </p:txEl>
                                          </p:spTgt>
                                        </p:tgtEl>
                                      </p:cBhvr>
                                    </p:animEffect>
                                    <p:anim calcmode="lin" valueType="num">
                                      <p:cBhvr>
                                        <p:cTn id="50" dur="1000" fill="hold"/>
                                        <p:tgtEl>
                                          <p:spTgt spid="8221">
                                            <p:txEl>
                                              <p:pRg st="18" end="18"/>
                                            </p:txEl>
                                          </p:spTgt>
                                        </p:tgtEl>
                                        <p:attrNameLst>
                                          <p:attrName>ppt_x</p:attrName>
                                        </p:attrNameLst>
                                      </p:cBhvr>
                                      <p:tavLst>
                                        <p:tav tm="0">
                                          <p:val>
                                            <p:strVal val="#ppt_x"/>
                                          </p:val>
                                        </p:tav>
                                        <p:tav tm="100000">
                                          <p:val>
                                            <p:strVal val="#ppt_x"/>
                                          </p:val>
                                        </p:tav>
                                      </p:tavLst>
                                    </p:anim>
                                    <p:anim calcmode="lin" valueType="num">
                                      <p:cBhvr>
                                        <p:cTn id="51" dur="1000" fill="hold"/>
                                        <p:tgtEl>
                                          <p:spTgt spid="8221">
                                            <p:txEl>
                                              <p:pRg st="18" end="1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221">
                                            <p:txEl>
                                              <p:pRg st="19" end="19"/>
                                            </p:txEl>
                                          </p:spTgt>
                                        </p:tgtEl>
                                        <p:attrNameLst>
                                          <p:attrName>style.visibility</p:attrName>
                                        </p:attrNameLst>
                                      </p:cBhvr>
                                      <p:to>
                                        <p:strVal val="visible"/>
                                      </p:to>
                                    </p:set>
                                    <p:animEffect transition="in" filter="fade">
                                      <p:cBhvr>
                                        <p:cTn id="54" dur="1000"/>
                                        <p:tgtEl>
                                          <p:spTgt spid="8221">
                                            <p:txEl>
                                              <p:pRg st="19" end="19"/>
                                            </p:txEl>
                                          </p:spTgt>
                                        </p:tgtEl>
                                      </p:cBhvr>
                                    </p:animEffect>
                                    <p:anim calcmode="lin" valueType="num">
                                      <p:cBhvr>
                                        <p:cTn id="55" dur="1000" fill="hold"/>
                                        <p:tgtEl>
                                          <p:spTgt spid="8221">
                                            <p:txEl>
                                              <p:pRg st="19" end="19"/>
                                            </p:txEl>
                                          </p:spTgt>
                                        </p:tgtEl>
                                        <p:attrNameLst>
                                          <p:attrName>ppt_x</p:attrName>
                                        </p:attrNameLst>
                                      </p:cBhvr>
                                      <p:tavLst>
                                        <p:tav tm="0">
                                          <p:val>
                                            <p:strVal val="#ppt_x"/>
                                          </p:val>
                                        </p:tav>
                                        <p:tav tm="100000">
                                          <p:val>
                                            <p:strVal val="#ppt_x"/>
                                          </p:val>
                                        </p:tav>
                                      </p:tavLst>
                                    </p:anim>
                                    <p:anim calcmode="lin" valueType="num">
                                      <p:cBhvr>
                                        <p:cTn id="56" dur="1000" fill="hold"/>
                                        <p:tgtEl>
                                          <p:spTgt spid="8221">
                                            <p:txEl>
                                              <p:pRg st="19" end="1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221">
                                            <p:txEl>
                                              <p:pRg st="20" end="20"/>
                                            </p:txEl>
                                          </p:spTgt>
                                        </p:tgtEl>
                                        <p:attrNameLst>
                                          <p:attrName>style.visibility</p:attrName>
                                        </p:attrNameLst>
                                      </p:cBhvr>
                                      <p:to>
                                        <p:strVal val="visible"/>
                                      </p:to>
                                    </p:set>
                                    <p:animEffect transition="in" filter="fade">
                                      <p:cBhvr>
                                        <p:cTn id="59" dur="1000"/>
                                        <p:tgtEl>
                                          <p:spTgt spid="8221">
                                            <p:txEl>
                                              <p:pRg st="20" end="20"/>
                                            </p:txEl>
                                          </p:spTgt>
                                        </p:tgtEl>
                                      </p:cBhvr>
                                    </p:animEffect>
                                    <p:anim calcmode="lin" valueType="num">
                                      <p:cBhvr>
                                        <p:cTn id="60" dur="1000" fill="hold"/>
                                        <p:tgtEl>
                                          <p:spTgt spid="8221">
                                            <p:txEl>
                                              <p:pRg st="20" end="20"/>
                                            </p:txEl>
                                          </p:spTgt>
                                        </p:tgtEl>
                                        <p:attrNameLst>
                                          <p:attrName>ppt_x</p:attrName>
                                        </p:attrNameLst>
                                      </p:cBhvr>
                                      <p:tavLst>
                                        <p:tav tm="0">
                                          <p:val>
                                            <p:strVal val="#ppt_x"/>
                                          </p:val>
                                        </p:tav>
                                        <p:tav tm="100000">
                                          <p:val>
                                            <p:strVal val="#ppt_x"/>
                                          </p:val>
                                        </p:tav>
                                      </p:tavLst>
                                    </p:anim>
                                    <p:anim calcmode="lin" valueType="num">
                                      <p:cBhvr>
                                        <p:cTn id="61" dur="1000" fill="hold"/>
                                        <p:tgtEl>
                                          <p:spTgt spid="8221">
                                            <p:txEl>
                                              <p:pRg st="20" end="2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221">
                                            <p:txEl>
                                              <p:pRg st="21" end="21"/>
                                            </p:txEl>
                                          </p:spTgt>
                                        </p:tgtEl>
                                        <p:attrNameLst>
                                          <p:attrName>style.visibility</p:attrName>
                                        </p:attrNameLst>
                                      </p:cBhvr>
                                      <p:to>
                                        <p:strVal val="visible"/>
                                      </p:to>
                                    </p:set>
                                    <p:animEffect transition="in" filter="fade">
                                      <p:cBhvr>
                                        <p:cTn id="64" dur="1000"/>
                                        <p:tgtEl>
                                          <p:spTgt spid="8221">
                                            <p:txEl>
                                              <p:pRg st="21" end="21"/>
                                            </p:txEl>
                                          </p:spTgt>
                                        </p:tgtEl>
                                      </p:cBhvr>
                                    </p:animEffect>
                                    <p:anim calcmode="lin" valueType="num">
                                      <p:cBhvr>
                                        <p:cTn id="65" dur="1000" fill="hold"/>
                                        <p:tgtEl>
                                          <p:spTgt spid="8221">
                                            <p:txEl>
                                              <p:pRg st="21" end="21"/>
                                            </p:txEl>
                                          </p:spTgt>
                                        </p:tgtEl>
                                        <p:attrNameLst>
                                          <p:attrName>ppt_x</p:attrName>
                                        </p:attrNameLst>
                                      </p:cBhvr>
                                      <p:tavLst>
                                        <p:tav tm="0">
                                          <p:val>
                                            <p:strVal val="#ppt_x"/>
                                          </p:val>
                                        </p:tav>
                                        <p:tav tm="100000">
                                          <p:val>
                                            <p:strVal val="#ppt_x"/>
                                          </p:val>
                                        </p:tav>
                                      </p:tavLst>
                                    </p:anim>
                                    <p:anim calcmode="lin" valueType="num">
                                      <p:cBhvr>
                                        <p:cTn id="66" dur="1000" fill="hold"/>
                                        <p:tgtEl>
                                          <p:spTgt spid="8221">
                                            <p:txEl>
                                              <p:pRg st="21" end="2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21">
                                            <p:txEl>
                                              <p:pRg st="4" end="4"/>
                                            </p:txEl>
                                          </p:spTgt>
                                        </p:tgtEl>
                                        <p:attrNameLst>
                                          <p:attrName>style.visibility</p:attrName>
                                        </p:attrNameLst>
                                      </p:cBhvr>
                                      <p:to>
                                        <p:strVal val="visible"/>
                                      </p:to>
                                    </p:set>
                                    <p:animEffect transition="in" filter="fade">
                                      <p:cBhvr>
                                        <p:cTn id="69" dur="1000"/>
                                        <p:tgtEl>
                                          <p:spTgt spid="8221">
                                            <p:txEl>
                                              <p:pRg st="4" end="4"/>
                                            </p:txEl>
                                          </p:spTgt>
                                        </p:tgtEl>
                                      </p:cBhvr>
                                    </p:animEffect>
                                    <p:anim calcmode="lin" valueType="num">
                                      <p:cBhvr>
                                        <p:cTn id="70" dur="1000" fill="hold"/>
                                        <p:tgtEl>
                                          <p:spTgt spid="8221">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8221">
                                            <p:txEl>
                                              <p:pRg st="4" end="4"/>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223">
                                            <p:txEl>
                                              <p:pRg st="8" end="8"/>
                                            </p:txEl>
                                          </p:spTgt>
                                        </p:tgtEl>
                                        <p:attrNameLst>
                                          <p:attrName>style.visibility</p:attrName>
                                        </p:attrNameLst>
                                      </p:cBhvr>
                                      <p:to>
                                        <p:strVal val="visible"/>
                                      </p:to>
                                    </p:set>
                                    <p:animEffect transition="in" filter="fade">
                                      <p:cBhvr>
                                        <p:cTn id="74" dur="1000"/>
                                        <p:tgtEl>
                                          <p:spTgt spid="8223">
                                            <p:txEl>
                                              <p:pRg st="8" end="8"/>
                                            </p:txEl>
                                          </p:spTgt>
                                        </p:tgtEl>
                                      </p:cBhvr>
                                    </p:animEffect>
                                    <p:anim calcmode="lin" valueType="num">
                                      <p:cBhvr>
                                        <p:cTn id="75" dur="1000" fill="hold"/>
                                        <p:tgtEl>
                                          <p:spTgt spid="8223">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82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Make-up of Missed Procedures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75586780"/>
              </p:ext>
            </p:extLst>
          </p:nvPr>
        </p:nvGraphicFramePr>
        <p:xfrm>
          <a:off x="457200" y="1600200"/>
          <a:ext cx="6553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6705600" y="2590800"/>
            <a:ext cx="2286000" cy="2971800"/>
            <a:chOff x="6705600" y="2590800"/>
            <a:chExt cx="2286000" cy="2971800"/>
          </a:xfrm>
        </p:grpSpPr>
        <p:graphicFrame>
          <p:nvGraphicFramePr>
            <p:cNvPr id="12" name="Diagram 11"/>
            <p:cNvGraphicFramePr/>
            <p:nvPr>
              <p:extLst>
                <p:ext uri="{D42A27DB-BD31-4B8C-83A1-F6EECF244321}">
                  <p14:modId xmlns:p14="http://schemas.microsoft.com/office/powerpoint/2010/main" val="559469979"/>
                </p:ext>
              </p:extLst>
            </p:nvPr>
          </p:nvGraphicFramePr>
          <p:xfrm>
            <a:off x="6705600" y="2590800"/>
            <a:ext cx="22860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51"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89" t="41975" r="85011" b="11298"/>
            <a:stretch/>
          </p:blipFill>
          <p:spPr bwMode="auto">
            <a:xfrm>
              <a:off x="6858000" y="3654286"/>
              <a:ext cx="1984004" cy="11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34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000" b="1" dirty="0" smtClean="0"/>
              <a:t>Activity: Making Connections </a:t>
            </a:r>
            <a:endParaRPr lang="en-US" sz="4000" b="1" dirty="0"/>
          </a:p>
        </p:txBody>
      </p:sp>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4100"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57200" y="1524000"/>
            <a:ext cx="8229600" cy="45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524000"/>
            <a:ext cx="5076825" cy="4061460"/>
          </a:xfrm>
          <a:prstGeom prst="rect">
            <a:avLst/>
          </a:prstGeom>
        </p:spPr>
      </p:pic>
    </p:spTree>
    <p:extLst>
      <p:ext uri="{BB962C8B-B14F-4D97-AF65-F5344CB8AC3E}">
        <p14:creationId xmlns:p14="http://schemas.microsoft.com/office/powerpoint/2010/main" val="2091818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000" b="1" dirty="0" smtClean="0"/>
              <a:t>Activity: Making Connections </a:t>
            </a:r>
            <a:endParaRPr lang="en-US" sz="4000" b="1" dirty="0"/>
          </a:p>
        </p:txBody>
      </p:sp>
      <p:sp>
        <p:nvSpPr>
          <p:cNvPr id="3" name="Content Placeholder 2"/>
          <p:cNvSpPr>
            <a:spLocks noGrp="1"/>
          </p:cNvSpPr>
          <p:nvPr>
            <p:ph idx="1"/>
          </p:nvPr>
        </p:nvSpPr>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4100"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57200" y="1524000"/>
            <a:ext cx="8229600" cy="45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a:buClr>
                <a:schemeClr val="accent3"/>
              </a:buClr>
              <a:buFont typeface="Wingdings" pitchFamily="2" charset="2"/>
              <a:buChar char="q"/>
            </a:pPr>
            <a:r>
              <a:rPr lang="en-US" dirty="0"/>
              <a:t>Work with the person sitting next to </a:t>
            </a:r>
            <a:r>
              <a:rPr lang="en-US" dirty="0" smtClean="0"/>
              <a:t>you</a:t>
            </a:r>
            <a:endParaRPr lang="en-US" dirty="0"/>
          </a:p>
          <a:p>
            <a:pPr>
              <a:buClr>
                <a:schemeClr val="accent3"/>
              </a:buClr>
              <a:buFont typeface="Wingdings" pitchFamily="2" charset="2"/>
              <a:buChar char="q"/>
            </a:pPr>
            <a:r>
              <a:rPr lang="en-US" dirty="0"/>
              <a:t>Turn to page 34 in your protocols </a:t>
            </a:r>
            <a:r>
              <a:rPr lang="en-US" dirty="0" smtClean="0"/>
              <a:t>for list of follow-up </a:t>
            </a:r>
            <a:r>
              <a:rPr lang="en-US" dirty="0"/>
              <a:t>study </a:t>
            </a:r>
            <a:r>
              <a:rPr lang="en-US" dirty="0" smtClean="0"/>
              <a:t>procedures</a:t>
            </a:r>
            <a:endParaRPr lang="en-US" dirty="0"/>
          </a:p>
          <a:p>
            <a:pPr>
              <a:buClr>
                <a:schemeClr val="accent3"/>
              </a:buClr>
              <a:buFont typeface="Wingdings" pitchFamily="2" charset="2"/>
              <a:buChar char="q"/>
            </a:pPr>
            <a:r>
              <a:rPr lang="en-US" dirty="0"/>
              <a:t>On your worksheet under each objective, list </a:t>
            </a:r>
            <a:r>
              <a:rPr lang="en-US" u="sng" dirty="0"/>
              <a:t>what data collection procedure(s)</a:t>
            </a:r>
            <a:r>
              <a:rPr lang="en-US" dirty="0"/>
              <a:t> contribute to each study objective (think endpoints</a:t>
            </a:r>
            <a:r>
              <a:rPr lang="en-US" dirty="0" smtClean="0"/>
              <a:t>) </a:t>
            </a:r>
            <a:endParaRPr lang="en-US" dirty="0"/>
          </a:p>
        </p:txBody>
      </p:sp>
    </p:spTree>
    <p:extLst>
      <p:ext uri="{BB962C8B-B14F-4D97-AF65-F5344CB8AC3E}">
        <p14:creationId xmlns:p14="http://schemas.microsoft.com/office/powerpoint/2010/main" val="2397727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07" y="533400"/>
            <a:ext cx="8432585" cy="550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2133600"/>
            <a:ext cx="6817187" cy="461665"/>
          </a:xfrm>
          <a:prstGeom prst="rect">
            <a:avLst/>
          </a:prstGeom>
          <a:noFill/>
        </p:spPr>
        <p:txBody>
          <a:bodyPr wrap="none" rtlCol="0">
            <a:spAutoFit/>
          </a:bodyPr>
          <a:lstStyle/>
          <a:p>
            <a:r>
              <a:rPr lang="en-US" sz="2400" b="1" dirty="0" smtClean="0">
                <a:solidFill>
                  <a:srgbClr val="FF0000"/>
                </a:solidFill>
              </a:rPr>
              <a:t>HIV Testing</a:t>
            </a:r>
            <a:r>
              <a:rPr lang="en-US" sz="2400" b="1" i="1" dirty="0" smtClean="0">
                <a:solidFill>
                  <a:srgbClr val="FF0000"/>
                </a:solidFill>
              </a:rPr>
              <a:t>-rapids, WB, in some cases RNA and DNA</a:t>
            </a:r>
            <a:endParaRPr lang="en-US" sz="2400" b="1" i="1" dirty="0">
              <a:solidFill>
                <a:srgbClr val="FF0000"/>
              </a:solidFill>
            </a:endParaRPr>
          </a:p>
        </p:txBody>
      </p:sp>
      <p:sp>
        <p:nvSpPr>
          <p:cNvPr id="7" name="TextBox 6"/>
          <p:cNvSpPr txBox="1"/>
          <p:nvPr/>
        </p:nvSpPr>
        <p:spPr>
          <a:xfrm>
            <a:off x="1143000" y="4144962"/>
            <a:ext cx="3657600" cy="1569660"/>
          </a:xfrm>
          <a:prstGeom prst="rect">
            <a:avLst/>
          </a:prstGeom>
          <a:noFill/>
        </p:spPr>
        <p:txBody>
          <a:bodyPr wrap="square" rtlCol="0">
            <a:spAutoFit/>
          </a:bodyPr>
          <a:lstStyle/>
          <a:p>
            <a:r>
              <a:rPr lang="en-US" sz="2400" b="1" dirty="0">
                <a:solidFill>
                  <a:srgbClr val="FF0000"/>
                </a:solidFill>
              </a:rPr>
              <a:t>Record/Update AEs</a:t>
            </a:r>
          </a:p>
          <a:p>
            <a:r>
              <a:rPr lang="en-US" sz="2400" b="1" dirty="0" smtClean="0">
                <a:solidFill>
                  <a:srgbClr val="FF0000"/>
                </a:solidFill>
              </a:rPr>
              <a:t>Medical/Menstrual </a:t>
            </a:r>
            <a:r>
              <a:rPr lang="en-US" sz="2400" b="1" dirty="0">
                <a:solidFill>
                  <a:srgbClr val="FF0000"/>
                </a:solidFill>
              </a:rPr>
              <a:t>History</a:t>
            </a:r>
          </a:p>
          <a:p>
            <a:r>
              <a:rPr lang="en-US" sz="2400" b="1" dirty="0">
                <a:solidFill>
                  <a:srgbClr val="FF0000"/>
                </a:solidFill>
              </a:rPr>
              <a:t>Physical Exam</a:t>
            </a:r>
          </a:p>
          <a:p>
            <a:r>
              <a:rPr lang="en-US" sz="2400" b="1" dirty="0">
                <a:solidFill>
                  <a:srgbClr val="FF0000"/>
                </a:solidFill>
              </a:rPr>
              <a:t>Pelvic </a:t>
            </a:r>
            <a:r>
              <a:rPr lang="en-US" sz="2400" b="1" dirty="0" smtClean="0">
                <a:solidFill>
                  <a:srgbClr val="FF0000"/>
                </a:solidFill>
              </a:rPr>
              <a:t>Exam</a:t>
            </a:r>
            <a:endParaRPr lang="en-US" sz="2400" b="1" dirty="0">
              <a:solidFill>
                <a:srgbClr val="FF0000"/>
              </a:solidFill>
            </a:endParaRPr>
          </a:p>
        </p:txBody>
      </p:sp>
      <p:sp>
        <p:nvSpPr>
          <p:cNvPr id="8" name="TextBox 7"/>
          <p:cNvSpPr txBox="1"/>
          <p:nvPr/>
        </p:nvSpPr>
        <p:spPr>
          <a:xfrm>
            <a:off x="4800600" y="4163833"/>
            <a:ext cx="3657600" cy="1569660"/>
          </a:xfrm>
          <a:prstGeom prst="rect">
            <a:avLst/>
          </a:prstGeom>
          <a:noFill/>
        </p:spPr>
        <p:txBody>
          <a:bodyPr wrap="square" rtlCol="0">
            <a:spAutoFit/>
          </a:bodyPr>
          <a:lstStyle/>
          <a:p>
            <a:r>
              <a:rPr lang="en-US" sz="2400" b="1" dirty="0" smtClean="0">
                <a:solidFill>
                  <a:srgbClr val="FF0000"/>
                </a:solidFill>
              </a:rPr>
              <a:t>Blood Tests </a:t>
            </a:r>
            <a:r>
              <a:rPr lang="en-US" sz="2400" b="1" i="1" dirty="0" smtClean="0">
                <a:solidFill>
                  <a:srgbClr val="FF0000"/>
                </a:solidFill>
              </a:rPr>
              <a:t>(hematology, chemistry)</a:t>
            </a:r>
          </a:p>
          <a:p>
            <a:r>
              <a:rPr lang="en-US" sz="2400" b="1" dirty="0" smtClean="0">
                <a:solidFill>
                  <a:srgbClr val="FF0000"/>
                </a:solidFill>
              </a:rPr>
              <a:t>Urine Tests </a:t>
            </a:r>
            <a:endParaRPr lang="en-US" sz="2400" b="1" dirty="0">
              <a:solidFill>
                <a:srgbClr val="FF0000"/>
              </a:solidFill>
            </a:endParaRPr>
          </a:p>
          <a:p>
            <a:r>
              <a:rPr lang="en-US" sz="2400" b="1" dirty="0" smtClean="0">
                <a:solidFill>
                  <a:srgbClr val="FF0000"/>
                </a:solidFill>
              </a:rPr>
              <a:t>Tests for STI/RTIs</a:t>
            </a:r>
            <a:endParaRPr lang="en-US" sz="2400" b="1" dirty="0">
              <a:solidFill>
                <a:srgbClr val="FF0000"/>
              </a:solidFill>
            </a:endParaRPr>
          </a:p>
        </p:txBody>
      </p:sp>
    </p:spTree>
    <p:extLst>
      <p:ext uri="{BB962C8B-B14F-4D97-AF65-F5344CB8AC3E}">
        <p14:creationId xmlns:p14="http://schemas.microsoft.com/office/powerpoint/2010/main" val="254448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Target Days and Visit Windows –           A Visual </a:t>
            </a:r>
            <a:br>
              <a:rPr lang="en-US" dirty="0" smtClean="0"/>
            </a:br>
            <a:endParaRPr lang="en-US" dirty="0"/>
          </a:p>
        </p:txBody>
      </p:sp>
      <p:sp>
        <p:nvSpPr>
          <p:cNvPr id="14" name="Right Brace 13"/>
          <p:cNvSpPr/>
          <p:nvPr/>
        </p:nvSpPr>
        <p:spPr>
          <a:xfrm rot="5400000">
            <a:off x="2352675" y="3133725"/>
            <a:ext cx="323850" cy="13716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ight Brace 14"/>
          <p:cNvSpPr/>
          <p:nvPr/>
        </p:nvSpPr>
        <p:spPr>
          <a:xfrm rot="5400000">
            <a:off x="942975" y="3095625"/>
            <a:ext cx="323850" cy="14478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p:cNvSpPr txBox="1"/>
          <p:nvPr/>
        </p:nvSpPr>
        <p:spPr>
          <a:xfrm>
            <a:off x="6242445" y="4038600"/>
            <a:ext cx="996555" cy="369332"/>
          </a:xfrm>
          <a:prstGeom prst="rect">
            <a:avLst/>
          </a:prstGeom>
          <a:noFill/>
        </p:spPr>
        <p:txBody>
          <a:bodyPr wrap="none" rtlCol="0">
            <a:spAutoFit/>
          </a:bodyPr>
          <a:lstStyle/>
          <a:p>
            <a:r>
              <a:rPr lang="en-US" b="1" dirty="0" smtClean="0"/>
              <a:t>-13 Days</a:t>
            </a:r>
            <a:endParaRPr lang="en-US" b="1" dirty="0"/>
          </a:p>
        </p:txBody>
      </p:sp>
      <p:sp>
        <p:nvSpPr>
          <p:cNvPr id="17" name="TextBox 16"/>
          <p:cNvSpPr txBox="1"/>
          <p:nvPr/>
        </p:nvSpPr>
        <p:spPr>
          <a:xfrm>
            <a:off x="7645361" y="4038600"/>
            <a:ext cx="1041439" cy="369332"/>
          </a:xfrm>
          <a:prstGeom prst="rect">
            <a:avLst/>
          </a:prstGeom>
          <a:noFill/>
        </p:spPr>
        <p:txBody>
          <a:bodyPr wrap="none" rtlCol="0">
            <a:spAutoFit/>
          </a:bodyPr>
          <a:lstStyle/>
          <a:p>
            <a:r>
              <a:rPr lang="en-US" b="1" dirty="0"/>
              <a:t>+</a:t>
            </a:r>
            <a:r>
              <a:rPr lang="en-US" b="1" dirty="0" smtClean="0"/>
              <a:t>14 Days</a:t>
            </a:r>
            <a:endParaRPr lang="en-US" b="1" dirty="0"/>
          </a:p>
        </p:txBody>
      </p:sp>
      <p:sp>
        <p:nvSpPr>
          <p:cNvPr id="19" name="TextBox 18"/>
          <p:cNvSpPr txBox="1"/>
          <p:nvPr/>
        </p:nvSpPr>
        <p:spPr>
          <a:xfrm>
            <a:off x="381000" y="2514600"/>
            <a:ext cx="2819400" cy="954107"/>
          </a:xfrm>
          <a:prstGeom prst="rect">
            <a:avLst/>
          </a:prstGeom>
          <a:solidFill>
            <a:schemeClr val="accent4"/>
          </a:solidFill>
        </p:spPr>
        <p:txBody>
          <a:bodyPr wrap="square" rtlCol="0">
            <a:spAutoFit/>
          </a:bodyPr>
          <a:lstStyle/>
          <a:p>
            <a:pPr algn="ctr"/>
            <a:r>
              <a:rPr lang="en-US" sz="2800" dirty="0" smtClean="0">
                <a:solidFill>
                  <a:schemeClr val="bg1"/>
                </a:solidFill>
              </a:rPr>
              <a:t>Month 1</a:t>
            </a:r>
          </a:p>
          <a:p>
            <a:pPr algn="ctr"/>
            <a:r>
              <a:rPr lang="en-US" sz="2800" dirty="0" smtClean="0">
                <a:solidFill>
                  <a:schemeClr val="bg1"/>
                </a:solidFill>
              </a:rPr>
              <a:t>Visit Window </a:t>
            </a:r>
          </a:p>
        </p:txBody>
      </p:sp>
      <p:sp>
        <p:nvSpPr>
          <p:cNvPr id="20" name="TextBox 19"/>
          <p:cNvSpPr txBox="1"/>
          <p:nvPr/>
        </p:nvSpPr>
        <p:spPr>
          <a:xfrm>
            <a:off x="3200400" y="2514600"/>
            <a:ext cx="2819400" cy="954107"/>
          </a:xfrm>
          <a:prstGeom prst="rect">
            <a:avLst/>
          </a:prstGeom>
          <a:solidFill>
            <a:schemeClr val="accent3"/>
          </a:solidFill>
        </p:spPr>
        <p:txBody>
          <a:bodyPr wrap="square" rtlCol="0">
            <a:spAutoFit/>
          </a:bodyPr>
          <a:lstStyle/>
          <a:p>
            <a:pPr algn="ctr"/>
            <a:r>
              <a:rPr lang="en-US" sz="2800" dirty="0" smtClean="0">
                <a:solidFill>
                  <a:schemeClr val="bg1"/>
                </a:solidFill>
              </a:rPr>
              <a:t>Month 2</a:t>
            </a:r>
          </a:p>
          <a:p>
            <a:pPr algn="ctr"/>
            <a:r>
              <a:rPr lang="en-US" sz="2800" dirty="0" smtClean="0">
                <a:solidFill>
                  <a:schemeClr val="bg1"/>
                </a:solidFill>
              </a:rPr>
              <a:t>Visit Window </a:t>
            </a:r>
          </a:p>
        </p:txBody>
      </p:sp>
      <p:sp>
        <p:nvSpPr>
          <p:cNvPr id="21" name="TextBox 20"/>
          <p:cNvSpPr txBox="1"/>
          <p:nvPr/>
        </p:nvSpPr>
        <p:spPr>
          <a:xfrm>
            <a:off x="6019800" y="2514600"/>
            <a:ext cx="2819400" cy="954107"/>
          </a:xfrm>
          <a:prstGeom prst="rect">
            <a:avLst/>
          </a:prstGeom>
          <a:solidFill>
            <a:schemeClr val="accent6">
              <a:lumMod val="75000"/>
            </a:schemeClr>
          </a:solidFill>
        </p:spPr>
        <p:txBody>
          <a:bodyPr wrap="square" rtlCol="0">
            <a:spAutoFit/>
          </a:bodyPr>
          <a:lstStyle/>
          <a:p>
            <a:pPr algn="ctr"/>
            <a:r>
              <a:rPr lang="en-US" sz="2800" dirty="0" smtClean="0">
                <a:solidFill>
                  <a:schemeClr val="bg1"/>
                </a:solidFill>
              </a:rPr>
              <a:t>Month 3</a:t>
            </a:r>
          </a:p>
          <a:p>
            <a:pPr algn="ctr"/>
            <a:r>
              <a:rPr lang="en-US" sz="2800" dirty="0" smtClean="0">
                <a:solidFill>
                  <a:schemeClr val="bg1"/>
                </a:solidFill>
              </a:rPr>
              <a:t>Visit Window </a:t>
            </a:r>
          </a:p>
        </p:txBody>
      </p:sp>
      <p:sp>
        <p:nvSpPr>
          <p:cNvPr id="25" name="Right Brace 24"/>
          <p:cNvSpPr/>
          <p:nvPr/>
        </p:nvSpPr>
        <p:spPr>
          <a:xfrm rot="5400000">
            <a:off x="5172075" y="3133725"/>
            <a:ext cx="323850" cy="13716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ight Brace 25"/>
          <p:cNvSpPr/>
          <p:nvPr/>
        </p:nvSpPr>
        <p:spPr>
          <a:xfrm rot="5400000">
            <a:off x="7991475" y="3133725"/>
            <a:ext cx="323850" cy="13716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Right Brace 26"/>
          <p:cNvSpPr/>
          <p:nvPr/>
        </p:nvSpPr>
        <p:spPr>
          <a:xfrm rot="5400000">
            <a:off x="3762375" y="3095625"/>
            <a:ext cx="323850" cy="14478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ight Brace 27"/>
          <p:cNvSpPr/>
          <p:nvPr/>
        </p:nvSpPr>
        <p:spPr>
          <a:xfrm rot="5400000">
            <a:off x="6581775" y="3095625"/>
            <a:ext cx="323850" cy="1447800"/>
          </a:xfrm>
          <a:prstGeom prst="rightBrace">
            <a:avLst>
              <a:gd name="adj1" fmla="val 8347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603645" y="4038600"/>
            <a:ext cx="996555" cy="369332"/>
          </a:xfrm>
          <a:prstGeom prst="rect">
            <a:avLst/>
          </a:prstGeom>
          <a:noFill/>
        </p:spPr>
        <p:txBody>
          <a:bodyPr wrap="none" rtlCol="0">
            <a:spAutoFit/>
          </a:bodyPr>
          <a:lstStyle/>
          <a:p>
            <a:r>
              <a:rPr lang="en-US" b="1" dirty="0" smtClean="0"/>
              <a:t>-13 Days</a:t>
            </a:r>
            <a:endParaRPr lang="en-US" b="1" dirty="0"/>
          </a:p>
        </p:txBody>
      </p:sp>
      <p:sp>
        <p:nvSpPr>
          <p:cNvPr id="30" name="TextBox 29"/>
          <p:cNvSpPr txBox="1"/>
          <p:nvPr/>
        </p:nvSpPr>
        <p:spPr>
          <a:xfrm>
            <a:off x="3423045" y="4038600"/>
            <a:ext cx="996555" cy="369332"/>
          </a:xfrm>
          <a:prstGeom prst="rect">
            <a:avLst/>
          </a:prstGeom>
          <a:noFill/>
        </p:spPr>
        <p:txBody>
          <a:bodyPr wrap="none" rtlCol="0">
            <a:spAutoFit/>
          </a:bodyPr>
          <a:lstStyle/>
          <a:p>
            <a:r>
              <a:rPr lang="en-US" b="1" dirty="0" smtClean="0"/>
              <a:t>-13 Days</a:t>
            </a:r>
            <a:endParaRPr lang="en-US" b="1" dirty="0"/>
          </a:p>
        </p:txBody>
      </p:sp>
      <p:sp>
        <p:nvSpPr>
          <p:cNvPr id="31" name="TextBox 30"/>
          <p:cNvSpPr txBox="1"/>
          <p:nvPr/>
        </p:nvSpPr>
        <p:spPr>
          <a:xfrm>
            <a:off x="1930361" y="4038600"/>
            <a:ext cx="1041439" cy="369332"/>
          </a:xfrm>
          <a:prstGeom prst="rect">
            <a:avLst/>
          </a:prstGeom>
          <a:noFill/>
        </p:spPr>
        <p:txBody>
          <a:bodyPr wrap="none" rtlCol="0">
            <a:spAutoFit/>
          </a:bodyPr>
          <a:lstStyle/>
          <a:p>
            <a:r>
              <a:rPr lang="en-US" b="1" dirty="0"/>
              <a:t>+</a:t>
            </a:r>
            <a:r>
              <a:rPr lang="en-US" b="1" dirty="0" smtClean="0"/>
              <a:t>14 Days</a:t>
            </a:r>
            <a:endParaRPr lang="en-US" b="1" dirty="0"/>
          </a:p>
        </p:txBody>
      </p:sp>
      <p:sp>
        <p:nvSpPr>
          <p:cNvPr id="32" name="TextBox 31"/>
          <p:cNvSpPr txBox="1"/>
          <p:nvPr/>
        </p:nvSpPr>
        <p:spPr>
          <a:xfrm>
            <a:off x="4800600" y="4038600"/>
            <a:ext cx="1041439" cy="369332"/>
          </a:xfrm>
          <a:prstGeom prst="rect">
            <a:avLst/>
          </a:prstGeom>
          <a:noFill/>
        </p:spPr>
        <p:txBody>
          <a:bodyPr wrap="none" rtlCol="0">
            <a:spAutoFit/>
          </a:bodyPr>
          <a:lstStyle/>
          <a:p>
            <a:r>
              <a:rPr lang="en-US" b="1" dirty="0"/>
              <a:t>+</a:t>
            </a:r>
            <a:r>
              <a:rPr lang="en-US" b="1" dirty="0" smtClean="0"/>
              <a:t>14 Days</a:t>
            </a:r>
            <a:endParaRPr lang="en-US" b="1" dirty="0"/>
          </a:p>
        </p:txBody>
      </p:sp>
      <p:sp>
        <p:nvSpPr>
          <p:cNvPr id="42" name="Rectangular Callout 41"/>
          <p:cNvSpPr/>
          <p:nvPr/>
        </p:nvSpPr>
        <p:spPr>
          <a:xfrm rot="10800000">
            <a:off x="6858000" y="4572000"/>
            <a:ext cx="914400" cy="914400"/>
          </a:xfrm>
          <a:prstGeom prst="wedgeRectCallout">
            <a:avLst>
              <a:gd name="adj1" fmla="val -20833"/>
              <a:gd name="adj2" fmla="val 107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6934200" y="4648200"/>
            <a:ext cx="762000" cy="646331"/>
          </a:xfrm>
          <a:prstGeom prst="rect">
            <a:avLst/>
          </a:prstGeom>
          <a:noFill/>
        </p:spPr>
        <p:txBody>
          <a:bodyPr wrap="square" rtlCol="0">
            <a:spAutoFit/>
          </a:bodyPr>
          <a:lstStyle/>
          <a:p>
            <a:pPr algn="ctr"/>
            <a:r>
              <a:rPr lang="en-US" dirty="0" smtClean="0">
                <a:solidFill>
                  <a:schemeClr val="bg1"/>
                </a:solidFill>
              </a:rPr>
              <a:t>Target Date</a:t>
            </a:r>
            <a:endParaRPr lang="en-US" dirty="0">
              <a:solidFill>
                <a:schemeClr val="bg1"/>
              </a:solidFill>
            </a:endParaRPr>
          </a:p>
        </p:txBody>
      </p:sp>
      <p:sp>
        <p:nvSpPr>
          <p:cNvPr id="44" name="Rectangular Callout 43"/>
          <p:cNvSpPr/>
          <p:nvPr/>
        </p:nvSpPr>
        <p:spPr>
          <a:xfrm rot="10800000">
            <a:off x="1143000" y="4572000"/>
            <a:ext cx="914400" cy="914400"/>
          </a:xfrm>
          <a:prstGeom prst="wedgeRectCallout">
            <a:avLst>
              <a:gd name="adj1" fmla="val -20833"/>
              <a:gd name="adj2" fmla="val 109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ular Callout 44"/>
          <p:cNvSpPr/>
          <p:nvPr/>
        </p:nvSpPr>
        <p:spPr>
          <a:xfrm rot="10800000">
            <a:off x="4038600" y="4571999"/>
            <a:ext cx="914400" cy="914400"/>
          </a:xfrm>
          <a:prstGeom prst="wedgeRectCallout">
            <a:avLst>
              <a:gd name="adj1" fmla="val -20833"/>
              <a:gd name="adj2" fmla="val 109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114800" y="4724400"/>
            <a:ext cx="762000" cy="646331"/>
          </a:xfrm>
          <a:prstGeom prst="rect">
            <a:avLst/>
          </a:prstGeom>
          <a:noFill/>
        </p:spPr>
        <p:txBody>
          <a:bodyPr wrap="square" rtlCol="0">
            <a:spAutoFit/>
          </a:bodyPr>
          <a:lstStyle/>
          <a:p>
            <a:pPr algn="ctr"/>
            <a:r>
              <a:rPr lang="en-US" dirty="0" smtClean="0">
                <a:solidFill>
                  <a:schemeClr val="bg1"/>
                </a:solidFill>
              </a:rPr>
              <a:t>Target Date</a:t>
            </a:r>
            <a:endParaRPr lang="en-US" dirty="0">
              <a:solidFill>
                <a:schemeClr val="bg1"/>
              </a:solidFill>
            </a:endParaRPr>
          </a:p>
        </p:txBody>
      </p:sp>
      <p:sp>
        <p:nvSpPr>
          <p:cNvPr id="48" name="TextBox 47"/>
          <p:cNvSpPr txBox="1"/>
          <p:nvPr/>
        </p:nvSpPr>
        <p:spPr>
          <a:xfrm>
            <a:off x="1219200" y="4648200"/>
            <a:ext cx="762000" cy="646331"/>
          </a:xfrm>
          <a:prstGeom prst="rect">
            <a:avLst/>
          </a:prstGeom>
          <a:noFill/>
        </p:spPr>
        <p:txBody>
          <a:bodyPr wrap="square" rtlCol="0">
            <a:spAutoFit/>
          </a:bodyPr>
          <a:lstStyle/>
          <a:p>
            <a:pPr algn="ctr"/>
            <a:r>
              <a:rPr lang="en-US" dirty="0" smtClean="0">
                <a:solidFill>
                  <a:schemeClr val="bg1"/>
                </a:solidFill>
              </a:rPr>
              <a:t>Target Day  </a:t>
            </a:r>
            <a:endParaRPr lang="en-US" dirty="0">
              <a:solidFill>
                <a:schemeClr val="bg1"/>
              </a:solidFill>
            </a:endParaRPr>
          </a:p>
        </p:txBody>
      </p:sp>
      <p:sp>
        <p:nvSpPr>
          <p:cNvPr id="24" name="TextBox 23"/>
          <p:cNvSpPr txBox="1"/>
          <p:nvPr/>
        </p:nvSpPr>
        <p:spPr>
          <a:xfrm>
            <a:off x="381000" y="5562600"/>
            <a:ext cx="8458200" cy="830997"/>
          </a:xfrm>
          <a:prstGeom prst="rect">
            <a:avLst/>
          </a:prstGeom>
          <a:noFill/>
        </p:spPr>
        <p:txBody>
          <a:bodyPr wrap="square" rtlCol="0">
            <a:spAutoFit/>
          </a:bodyPr>
          <a:lstStyle/>
          <a:p>
            <a:r>
              <a:rPr lang="en-US" sz="2400" dirty="0" smtClean="0">
                <a:latin typeface="Arial" pitchFamily="34" charset="0"/>
                <a:cs typeface="Arial" pitchFamily="34" charset="0"/>
              </a:rPr>
              <a:t>Target Day = 28                 Day 56                      Day 84</a:t>
            </a:r>
          </a:p>
          <a:p>
            <a:endParaRPr lang="en-US" sz="2400" dirty="0">
              <a:latin typeface="Arial" pitchFamily="34" charset="0"/>
              <a:cs typeface="Arial" pitchFamily="34" charset="0"/>
            </a:endParaRPr>
          </a:p>
        </p:txBody>
      </p:sp>
      <p:pic>
        <p:nvPicPr>
          <p:cNvPr id="33"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467600" y="59309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304800" y="1600200"/>
            <a:ext cx="8458200" cy="830997"/>
          </a:xfrm>
          <a:prstGeom prst="rect">
            <a:avLst/>
          </a:prstGeom>
          <a:noFill/>
        </p:spPr>
        <p:txBody>
          <a:bodyPr wrap="square" rtlCol="0">
            <a:spAutoFit/>
          </a:bodyPr>
          <a:lstStyle/>
          <a:p>
            <a:r>
              <a:rPr lang="en-US" sz="2400" dirty="0" smtClean="0">
                <a:latin typeface="Arial" pitchFamily="34" charset="0"/>
                <a:cs typeface="Arial" pitchFamily="34" charset="0"/>
              </a:rPr>
              <a:t>Each visit window starts 13 days before the target day, and ends 14 days after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38812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1162"/>
            <a:ext cx="8248650" cy="586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0" y="1957988"/>
            <a:ext cx="6615695" cy="461665"/>
          </a:xfrm>
          <a:prstGeom prst="rect">
            <a:avLst/>
          </a:prstGeom>
          <a:noFill/>
        </p:spPr>
        <p:txBody>
          <a:bodyPr wrap="square" rtlCol="0">
            <a:spAutoFit/>
          </a:bodyPr>
          <a:lstStyle/>
          <a:p>
            <a:r>
              <a:rPr lang="en-US" sz="2400" b="1" dirty="0" smtClean="0">
                <a:solidFill>
                  <a:srgbClr val="FF0000"/>
                </a:solidFill>
              </a:rPr>
              <a:t>Behavioral Assessments (questionnaires, ACASI)</a:t>
            </a:r>
            <a:endParaRPr lang="en-US" sz="2400" b="1" dirty="0">
              <a:solidFill>
                <a:srgbClr val="FF0000"/>
              </a:solidFill>
            </a:endParaRPr>
          </a:p>
        </p:txBody>
      </p:sp>
      <p:sp>
        <p:nvSpPr>
          <p:cNvPr id="7" name="TextBox 6"/>
          <p:cNvSpPr txBox="1"/>
          <p:nvPr/>
        </p:nvSpPr>
        <p:spPr>
          <a:xfrm>
            <a:off x="1295400" y="4380765"/>
            <a:ext cx="6705600" cy="1569660"/>
          </a:xfrm>
          <a:prstGeom prst="rect">
            <a:avLst/>
          </a:prstGeom>
          <a:noFill/>
        </p:spPr>
        <p:txBody>
          <a:bodyPr wrap="square" rtlCol="0">
            <a:spAutoFit/>
          </a:bodyPr>
          <a:lstStyle/>
          <a:p>
            <a:r>
              <a:rPr lang="en-US" sz="2400" b="1" dirty="0" smtClean="0">
                <a:solidFill>
                  <a:srgbClr val="FF0000"/>
                </a:solidFill>
              </a:rPr>
              <a:t>Adherence Assessment (RA-1 CRF)</a:t>
            </a:r>
          </a:p>
          <a:p>
            <a:r>
              <a:rPr lang="en-US" sz="2400" b="1" dirty="0" smtClean="0">
                <a:solidFill>
                  <a:srgbClr val="FF0000"/>
                </a:solidFill>
              </a:rPr>
              <a:t>Vaginal Fluid (self-collection)-</a:t>
            </a:r>
            <a:r>
              <a:rPr lang="en-US" sz="2400" b="1" i="1" dirty="0" smtClean="0">
                <a:solidFill>
                  <a:srgbClr val="FF0000"/>
                </a:solidFill>
              </a:rPr>
              <a:t>PK testing</a:t>
            </a:r>
            <a:endParaRPr lang="en-US" sz="2400" b="1" dirty="0" smtClean="0">
              <a:solidFill>
                <a:srgbClr val="FF0000"/>
              </a:solidFill>
            </a:endParaRPr>
          </a:p>
          <a:p>
            <a:r>
              <a:rPr lang="en-US" sz="2400" b="1" dirty="0" smtClean="0">
                <a:solidFill>
                  <a:srgbClr val="FF0000"/>
                </a:solidFill>
              </a:rPr>
              <a:t>Plasma Storage-</a:t>
            </a:r>
            <a:r>
              <a:rPr lang="en-US" sz="2400" b="1" i="1" dirty="0" smtClean="0">
                <a:solidFill>
                  <a:srgbClr val="FF0000"/>
                </a:solidFill>
              </a:rPr>
              <a:t>PK testing</a:t>
            </a:r>
            <a:endParaRPr lang="en-US" sz="2400" b="1" dirty="0" smtClean="0">
              <a:solidFill>
                <a:srgbClr val="FF0000"/>
              </a:solidFill>
            </a:endParaRPr>
          </a:p>
          <a:p>
            <a:r>
              <a:rPr lang="en-US" sz="2400" b="1" dirty="0" smtClean="0">
                <a:solidFill>
                  <a:srgbClr val="FF0000"/>
                </a:solidFill>
              </a:rPr>
              <a:t>Ring Collection (LoA#2)-</a:t>
            </a:r>
            <a:r>
              <a:rPr lang="en-US" sz="2400" b="1" i="1" dirty="0" smtClean="0">
                <a:solidFill>
                  <a:srgbClr val="FF0000"/>
                </a:solidFill>
              </a:rPr>
              <a:t>Biofilms </a:t>
            </a:r>
            <a:endParaRPr lang="en-US" sz="2400" b="1" dirty="0">
              <a:solidFill>
                <a:srgbClr val="FF0000"/>
              </a:solidFill>
            </a:endParaRPr>
          </a:p>
        </p:txBody>
      </p:sp>
    </p:spTree>
    <p:extLst>
      <p:ext uri="{BB962C8B-B14F-4D97-AF65-F5344CB8AC3E}">
        <p14:creationId xmlns:p14="http://schemas.microsoft.com/office/powerpoint/2010/main" val="873079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27" y="880278"/>
            <a:ext cx="8942243" cy="448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1957988"/>
            <a:ext cx="6615695" cy="461665"/>
          </a:xfrm>
          <a:prstGeom prst="rect">
            <a:avLst/>
          </a:prstGeom>
          <a:noFill/>
        </p:spPr>
        <p:txBody>
          <a:bodyPr wrap="square" rtlCol="0">
            <a:spAutoFit/>
          </a:bodyPr>
          <a:lstStyle/>
          <a:p>
            <a:r>
              <a:rPr lang="en-US" sz="2400" b="1" dirty="0" smtClean="0">
                <a:solidFill>
                  <a:srgbClr val="FF0000"/>
                </a:solidFill>
              </a:rPr>
              <a:t>Plasma Storage-</a:t>
            </a:r>
            <a:r>
              <a:rPr lang="en-US" sz="2400" b="1" i="1" dirty="0" smtClean="0">
                <a:solidFill>
                  <a:srgbClr val="FF0000"/>
                </a:solidFill>
              </a:rPr>
              <a:t>Genotypic HIV Drug resistance </a:t>
            </a:r>
            <a:endParaRPr lang="en-US" sz="2400" b="1" dirty="0">
              <a:solidFill>
                <a:srgbClr val="FF0000"/>
              </a:solidFill>
            </a:endParaRPr>
          </a:p>
        </p:txBody>
      </p:sp>
      <p:sp>
        <p:nvSpPr>
          <p:cNvPr id="8" name="TextBox 7"/>
          <p:cNvSpPr txBox="1"/>
          <p:nvPr/>
        </p:nvSpPr>
        <p:spPr>
          <a:xfrm>
            <a:off x="1066800" y="3706633"/>
            <a:ext cx="7772400" cy="1200329"/>
          </a:xfrm>
          <a:prstGeom prst="rect">
            <a:avLst/>
          </a:prstGeom>
          <a:noFill/>
        </p:spPr>
        <p:txBody>
          <a:bodyPr wrap="square" rtlCol="0">
            <a:spAutoFit/>
          </a:bodyPr>
          <a:lstStyle/>
          <a:p>
            <a:r>
              <a:rPr lang="en-US" sz="2400" b="1" dirty="0" smtClean="0">
                <a:solidFill>
                  <a:srgbClr val="FF0000"/>
                </a:solidFill>
              </a:rPr>
              <a:t>Vaginal Fluid (self-collection)-</a:t>
            </a:r>
            <a:r>
              <a:rPr lang="en-US" sz="2400" b="1" i="1" dirty="0" smtClean="0">
                <a:solidFill>
                  <a:srgbClr val="FF0000"/>
                </a:solidFill>
              </a:rPr>
              <a:t>PK testing</a:t>
            </a:r>
          </a:p>
          <a:p>
            <a:r>
              <a:rPr lang="en-US" sz="2400" b="1" dirty="0" smtClean="0">
                <a:solidFill>
                  <a:srgbClr val="FF0000"/>
                </a:solidFill>
              </a:rPr>
              <a:t>Plasma Storage-</a:t>
            </a:r>
            <a:r>
              <a:rPr lang="en-US" sz="2400" b="1" i="1" dirty="0" smtClean="0">
                <a:solidFill>
                  <a:srgbClr val="FF0000"/>
                </a:solidFill>
              </a:rPr>
              <a:t>PK testing, HIV endpoint confirmation</a:t>
            </a:r>
            <a:endParaRPr lang="en-US" sz="2400" b="1" dirty="0" smtClean="0">
              <a:solidFill>
                <a:srgbClr val="FF0000"/>
              </a:solidFill>
            </a:endParaRPr>
          </a:p>
          <a:p>
            <a:r>
              <a:rPr lang="en-US" sz="2400" b="1" dirty="0" smtClean="0">
                <a:solidFill>
                  <a:srgbClr val="FF0000"/>
                </a:solidFill>
              </a:rPr>
              <a:t>HIV Testing</a:t>
            </a:r>
            <a:r>
              <a:rPr lang="en-US" sz="2400" b="1" i="1" dirty="0">
                <a:solidFill>
                  <a:srgbClr val="FF0000"/>
                </a:solidFill>
              </a:rPr>
              <a:t>-rapids, WB, in some cases RNA and DNA</a:t>
            </a:r>
          </a:p>
        </p:txBody>
      </p:sp>
    </p:spTree>
    <p:extLst>
      <p:ext uri="{BB962C8B-B14F-4D97-AF65-F5344CB8AC3E}">
        <p14:creationId xmlns:p14="http://schemas.microsoft.com/office/powerpoint/2010/main" val="2414279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991" y="639762"/>
            <a:ext cx="7127572" cy="552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28800" y="1249362"/>
            <a:ext cx="6615695" cy="1200329"/>
          </a:xfrm>
          <a:prstGeom prst="rect">
            <a:avLst/>
          </a:prstGeom>
          <a:noFill/>
        </p:spPr>
        <p:txBody>
          <a:bodyPr wrap="square" rtlCol="0">
            <a:spAutoFit/>
          </a:bodyPr>
          <a:lstStyle/>
          <a:p>
            <a:r>
              <a:rPr lang="en-US" sz="2400" b="1" dirty="0" smtClean="0">
                <a:solidFill>
                  <a:srgbClr val="FF0000"/>
                </a:solidFill>
              </a:rPr>
              <a:t>Gram Stain-</a:t>
            </a:r>
            <a:r>
              <a:rPr lang="en-US" sz="2400" b="1" i="1" dirty="0" smtClean="0">
                <a:solidFill>
                  <a:srgbClr val="FF0000"/>
                </a:solidFill>
              </a:rPr>
              <a:t>Nugent scoring</a:t>
            </a:r>
            <a:endParaRPr lang="en-US" sz="2400" b="1" dirty="0" smtClean="0">
              <a:solidFill>
                <a:srgbClr val="FF0000"/>
              </a:solidFill>
            </a:endParaRPr>
          </a:p>
          <a:p>
            <a:r>
              <a:rPr lang="en-US" sz="2400" b="1" dirty="0" smtClean="0">
                <a:solidFill>
                  <a:srgbClr val="FF0000"/>
                </a:solidFill>
              </a:rPr>
              <a:t>Endocervical </a:t>
            </a:r>
            <a:r>
              <a:rPr lang="en-US" sz="2400" b="1" i="1" dirty="0" smtClean="0">
                <a:solidFill>
                  <a:srgbClr val="FF0000"/>
                </a:solidFill>
              </a:rPr>
              <a:t>Swab-biomarkers</a:t>
            </a:r>
          </a:p>
          <a:p>
            <a:r>
              <a:rPr lang="en-US" sz="2400" b="1" dirty="0" smtClean="0">
                <a:solidFill>
                  <a:srgbClr val="FF0000"/>
                </a:solidFill>
              </a:rPr>
              <a:t>STI/RTI tests (pH, BV, Trich, candidiasis)</a:t>
            </a:r>
            <a:endParaRPr lang="en-US" sz="2400" b="1" dirty="0">
              <a:solidFill>
                <a:srgbClr val="FF0000"/>
              </a:solidFill>
            </a:endParaRPr>
          </a:p>
        </p:txBody>
      </p:sp>
      <p:sp>
        <p:nvSpPr>
          <p:cNvPr id="8" name="TextBox 7"/>
          <p:cNvSpPr txBox="1"/>
          <p:nvPr/>
        </p:nvSpPr>
        <p:spPr>
          <a:xfrm>
            <a:off x="1521902" y="2925762"/>
            <a:ext cx="6705600" cy="1200329"/>
          </a:xfrm>
          <a:prstGeom prst="rect">
            <a:avLst/>
          </a:prstGeom>
          <a:noFill/>
        </p:spPr>
        <p:txBody>
          <a:bodyPr wrap="square" rtlCol="0">
            <a:spAutoFit/>
          </a:bodyPr>
          <a:lstStyle/>
          <a:p>
            <a:r>
              <a:rPr lang="en-US" sz="2400" b="1" dirty="0" smtClean="0">
                <a:solidFill>
                  <a:srgbClr val="FF0000"/>
                </a:solidFill>
              </a:rPr>
              <a:t>Vaginal Fluid (self-collection)-</a:t>
            </a:r>
            <a:r>
              <a:rPr lang="en-US" sz="2400" b="1" i="1" dirty="0" smtClean="0">
                <a:solidFill>
                  <a:srgbClr val="FF0000"/>
                </a:solidFill>
              </a:rPr>
              <a:t>PK testing </a:t>
            </a:r>
            <a:endParaRPr lang="en-US" sz="2400" b="1" dirty="0" smtClean="0">
              <a:solidFill>
                <a:srgbClr val="FF0000"/>
              </a:solidFill>
            </a:endParaRPr>
          </a:p>
          <a:p>
            <a:r>
              <a:rPr lang="en-US" sz="2400" b="1" dirty="0" smtClean="0">
                <a:solidFill>
                  <a:srgbClr val="FF0000"/>
                </a:solidFill>
              </a:rPr>
              <a:t>Plasma Storage</a:t>
            </a:r>
            <a:r>
              <a:rPr lang="en-US" sz="2400" b="1" i="1" dirty="0" smtClean="0">
                <a:solidFill>
                  <a:srgbClr val="FF0000"/>
                </a:solidFill>
              </a:rPr>
              <a:t>-PK testing</a:t>
            </a:r>
          </a:p>
          <a:p>
            <a:r>
              <a:rPr lang="en-US" sz="2400" b="1" dirty="0" smtClean="0">
                <a:solidFill>
                  <a:srgbClr val="FF0000"/>
                </a:solidFill>
              </a:rPr>
              <a:t>Adherence Measures as outlined previously</a:t>
            </a:r>
            <a:endParaRPr lang="en-US" sz="2400" b="1" dirty="0">
              <a:solidFill>
                <a:srgbClr val="FF0000"/>
              </a:solidFill>
            </a:endParaRPr>
          </a:p>
        </p:txBody>
      </p:sp>
      <p:sp>
        <p:nvSpPr>
          <p:cNvPr id="7" name="TextBox 6"/>
          <p:cNvSpPr txBox="1"/>
          <p:nvPr/>
        </p:nvSpPr>
        <p:spPr>
          <a:xfrm>
            <a:off x="1511963" y="4919131"/>
            <a:ext cx="6705600" cy="1200329"/>
          </a:xfrm>
          <a:prstGeom prst="rect">
            <a:avLst/>
          </a:prstGeom>
          <a:noFill/>
        </p:spPr>
        <p:txBody>
          <a:bodyPr wrap="square" rtlCol="0">
            <a:spAutoFit/>
          </a:bodyPr>
          <a:lstStyle/>
          <a:p>
            <a:r>
              <a:rPr lang="en-US" sz="2400" b="1" dirty="0" smtClean="0">
                <a:solidFill>
                  <a:srgbClr val="FF0000"/>
                </a:solidFill>
              </a:rPr>
              <a:t>HIV testing-</a:t>
            </a:r>
            <a:r>
              <a:rPr lang="en-US" sz="2400" b="1" i="1" dirty="0">
                <a:solidFill>
                  <a:srgbClr val="FF0000"/>
                </a:solidFill>
              </a:rPr>
              <a:t>rapids, WB, in some cases RNA and DNA</a:t>
            </a:r>
          </a:p>
          <a:p>
            <a:endParaRPr lang="en-US" sz="2400" b="1" dirty="0">
              <a:solidFill>
                <a:srgbClr val="FF0000"/>
              </a:solidFill>
            </a:endParaRPr>
          </a:p>
        </p:txBody>
      </p:sp>
    </p:spTree>
    <p:extLst>
      <p:ext uri="{BB962C8B-B14F-4D97-AF65-F5344CB8AC3E}">
        <p14:creationId xmlns:p14="http://schemas.microsoft.com/office/powerpoint/2010/main" val="638596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000" b="1" dirty="0" smtClean="0"/>
              <a:t>Visit Checklists</a:t>
            </a:r>
            <a:endParaRPr lang="en-US" sz="4000" b="1" dirty="0"/>
          </a:p>
        </p:txBody>
      </p:sp>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4100"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40" y="1177090"/>
            <a:ext cx="5324474" cy="560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479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Sequence of Procedures</a:t>
            </a:r>
            <a:endParaRPr lang="en-US" sz="3600" b="1" dirty="0"/>
          </a:p>
        </p:txBody>
      </p:sp>
      <p:sp>
        <p:nvSpPr>
          <p:cNvPr id="3" name="Content Placeholder 2"/>
          <p:cNvSpPr>
            <a:spLocks noGrp="1"/>
          </p:cNvSpPr>
          <p:nvPr>
            <p:ph idx="1"/>
          </p:nvPr>
        </p:nvSpPr>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4100"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32619" y="1417320"/>
            <a:ext cx="82296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a:buClr>
                <a:schemeClr val="accent3"/>
              </a:buClr>
              <a:buFont typeface="Wingdings" pitchFamily="2" charset="2"/>
              <a:buChar char="q"/>
            </a:pPr>
            <a:r>
              <a:rPr lang="en-US" dirty="0" smtClean="0"/>
              <a:t>Modify to maximize efficiency of clinic flow</a:t>
            </a:r>
            <a:endParaRPr lang="en-US" dirty="0"/>
          </a:p>
          <a:p>
            <a:pPr>
              <a:buClr>
                <a:schemeClr val="accent3"/>
              </a:buClr>
              <a:buFont typeface="Wingdings" pitchFamily="2" charset="2"/>
              <a:buChar char="q"/>
            </a:pPr>
            <a:r>
              <a:rPr lang="en-US" dirty="0" smtClean="0"/>
              <a:t>Very few procedures have required order:</a:t>
            </a:r>
          </a:p>
          <a:p>
            <a:pPr lvl="1">
              <a:buFont typeface="Wingdings" pitchFamily="2" charset="2"/>
              <a:buChar char="§"/>
            </a:pPr>
            <a:r>
              <a:rPr lang="en-US" sz="2400" dirty="0" smtClean="0"/>
              <a:t>Pelvic Exams</a:t>
            </a:r>
          </a:p>
          <a:p>
            <a:pPr lvl="1">
              <a:buFont typeface="Wingdings" pitchFamily="2" charset="2"/>
              <a:buChar char="§"/>
            </a:pPr>
            <a:r>
              <a:rPr lang="en-US" sz="2400" dirty="0" smtClean="0"/>
              <a:t>Behavioral Assessments before Counseling</a:t>
            </a:r>
          </a:p>
          <a:p>
            <a:pPr lvl="1">
              <a:buFont typeface="Wingdings" pitchFamily="2" charset="2"/>
              <a:buChar char="§"/>
            </a:pPr>
            <a:r>
              <a:rPr lang="en-US" sz="2400" dirty="0" smtClean="0"/>
              <a:t>Ideally, vaginal fluid swab with ring still in place</a:t>
            </a:r>
          </a:p>
          <a:p>
            <a:pPr lvl="1">
              <a:buFont typeface="Wingdings" pitchFamily="2" charset="2"/>
              <a:buChar char="§"/>
            </a:pPr>
            <a:r>
              <a:rPr lang="en-US" sz="2400" dirty="0" smtClean="0"/>
              <a:t>Ring provision toward end of visit (after clinical/lab assessments)</a:t>
            </a:r>
          </a:p>
          <a:p>
            <a:pPr lvl="1">
              <a:buFont typeface="Wingdings" pitchFamily="2" charset="2"/>
              <a:buChar char="§"/>
            </a:pPr>
            <a:r>
              <a:rPr lang="en-US" sz="2400" dirty="0" smtClean="0"/>
              <a:t>Recommend pairing Vaginal Ring (VR) removal/insertion</a:t>
            </a:r>
          </a:p>
          <a:p>
            <a:pPr>
              <a:buClr>
                <a:schemeClr val="accent3"/>
              </a:buClr>
              <a:buFont typeface="Wingdings" pitchFamily="2" charset="2"/>
              <a:buChar char="q"/>
            </a:pPr>
            <a:r>
              <a:rPr lang="en-US" dirty="0" smtClean="0"/>
              <a:t>Flexibility is encouraged </a:t>
            </a:r>
          </a:p>
          <a:p>
            <a:pPr lvl="1"/>
            <a:endParaRPr lang="en-US" dirty="0" smtClean="0"/>
          </a:p>
        </p:txBody>
      </p:sp>
    </p:spTree>
    <p:extLst>
      <p:ext uri="{BB962C8B-B14F-4D97-AF65-F5344CB8AC3E}">
        <p14:creationId xmlns:p14="http://schemas.microsoft.com/office/powerpoint/2010/main" val="8728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0" dur="500"/>
                                        <p:tgtEl>
                                          <p:spTgt spid="5">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3" dur="500"/>
                                        <p:tgtEl>
                                          <p:spTgt spid="5">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6" dur="500"/>
                                        <p:tgtEl>
                                          <p:spTgt spid="5">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9" dur="5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1000"/>
                                        <p:tgtEl>
                                          <p:spTgt spid="5">
                                            <p:txEl>
                                              <p:pRg st="7" end="7"/>
                                            </p:txEl>
                                          </p:spTgt>
                                        </p:tgtEl>
                                      </p:cBhvr>
                                    </p:animEffect>
                                    <p:anim calcmode="lin" valueType="num">
                                      <p:cBhvr>
                                        <p:cTn id="2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dirty="0" smtClean="0"/>
              <a:t>Clinic Flow</a:t>
            </a:r>
            <a:endParaRPr lang="en-US" sz="3200" b="1" dirty="0"/>
          </a:p>
        </p:txBody>
      </p:sp>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4100"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32619"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a:buClr>
                <a:schemeClr val="accent3"/>
              </a:buClr>
              <a:buFont typeface="Wingdings" pitchFamily="2" charset="2"/>
              <a:buChar char="q"/>
            </a:pPr>
            <a:r>
              <a:rPr lang="en-US" i="1" dirty="0" smtClean="0"/>
              <a:t>Why is efficiency important?</a:t>
            </a:r>
          </a:p>
          <a:p>
            <a:pPr>
              <a:buClr>
                <a:schemeClr val="accent3"/>
              </a:buClr>
              <a:buFont typeface="Wingdings" pitchFamily="2" charset="2"/>
              <a:buChar char="q"/>
            </a:pPr>
            <a:r>
              <a:rPr lang="en-US" i="1" dirty="0" smtClean="0"/>
              <a:t>What are some strategies that may help improve clinic flow?</a:t>
            </a:r>
          </a:p>
          <a:p>
            <a:pPr>
              <a:buClr>
                <a:schemeClr val="accent3"/>
              </a:buClr>
              <a:buFont typeface="Wingdings" pitchFamily="2" charset="2"/>
              <a:buChar char="q"/>
            </a:pPr>
            <a:endParaRPr lang="en-US" i="1" dirty="0" smtClean="0"/>
          </a:p>
          <a:p>
            <a:pPr>
              <a:buClr>
                <a:schemeClr val="accent3"/>
              </a:buClr>
              <a:buFont typeface="Wingdings" pitchFamily="2" charset="2"/>
              <a:buChar char="q"/>
            </a:pPr>
            <a:r>
              <a:rPr lang="en-US" dirty="0" smtClean="0"/>
              <a:t>Regular internal reviews of systems is key - </a:t>
            </a:r>
            <a:r>
              <a:rPr lang="en-US" dirty="0"/>
              <a:t>proactive rather than </a:t>
            </a:r>
            <a:r>
              <a:rPr lang="en-US" dirty="0" smtClean="0"/>
              <a:t>reactive</a:t>
            </a:r>
          </a:p>
          <a:p>
            <a:endParaRPr lang="en-US" dirty="0" smtClean="0"/>
          </a:p>
        </p:txBody>
      </p:sp>
    </p:spTree>
    <p:extLst>
      <p:ext uri="{BB962C8B-B14F-4D97-AF65-F5344CB8AC3E}">
        <p14:creationId xmlns:p14="http://schemas.microsoft.com/office/powerpoint/2010/main" val="35783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normAutofit fontScale="90000"/>
          </a:bodyPr>
          <a:lstStyle/>
          <a:p>
            <a:r>
              <a:rPr lang="en-US" dirty="0" smtClean="0"/>
              <a:t>Follow-up Visits – Key CRFs</a:t>
            </a:r>
            <a:br>
              <a:rPr lang="en-US" dirty="0" smtClean="0"/>
            </a:br>
            <a:r>
              <a:rPr lang="en-US" dirty="0" smtClean="0"/>
              <a:t/>
            </a:r>
            <a:br>
              <a:rPr lang="en-US" dirty="0" smtClean="0"/>
            </a:br>
            <a:endParaRPr lang="en-US" dirty="0"/>
          </a:p>
        </p:txBody>
      </p:sp>
      <p:sp>
        <p:nvSpPr>
          <p:cNvPr id="3" name="Subtitle 2"/>
          <p:cNvSpPr>
            <a:spLocks noGrp="1"/>
          </p:cNvSpPr>
          <p:nvPr>
            <p:ph sz="half" idx="1"/>
          </p:nvPr>
        </p:nvSpPr>
        <p:spPr/>
        <p:txBody>
          <a:bodyPr/>
          <a:lstStyle/>
          <a:p>
            <a:pPr marL="0" indent="0">
              <a:buNone/>
            </a:pPr>
            <a:endParaRPr lang="en-US" dirty="0" smtClean="0"/>
          </a:p>
          <a:p>
            <a:endParaRPr lang="en-US"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7143" r="20438"/>
          <a:stretch/>
        </p:blipFill>
        <p:spPr>
          <a:xfrm>
            <a:off x="3048000" y="2743200"/>
            <a:ext cx="3495040" cy="3708400"/>
          </a:xfrm>
          <a:prstGeom prst="rect">
            <a:avLst/>
          </a:prstGeom>
        </p:spPr>
      </p:pic>
    </p:spTree>
    <p:extLst>
      <p:ext uri="{BB962C8B-B14F-4D97-AF65-F5344CB8AC3E}">
        <p14:creationId xmlns:p14="http://schemas.microsoft.com/office/powerpoint/2010/main" val="2265380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Visit CRFs</a:t>
            </a:r>
            <a:endParaRPr lang="en-US" dirty="0"/>
          </a:p>
        </p:txBody>
      </p:sp>
      <p:sp>
        <p:nvSpPr>
          <p:cNvPr id="3" name="TextBox 2"/>
          <p:cNvSpPr txBox="1"/>
          <p:nvPr/>
        </p:nvSpPr>
        <p:spPr>
          <a:xfrm>
            <a:off x="2971800" y="1676400"/>
            <a:ext cx="5791200" cy="1754326"/>
          </a:xfrm>
          <a:prstGeom prst="rect">
            <a:avLst/>
          </a:prstGeom>
          <a:noFill/>
        </p:spPr>
        <p:txBody>
          <a:bodyPr wrap="square" rtlCol="0">
            <a:spAutoFit/>
          </a:bodyPr>
          <a:lstStyle/>
          <a:p>
            <a:pPr>
              <a:buFont typeface="Wingdings" pitchFamily="2" charset="2"/>
              <a:buChar char="ü"/>
            </a:pPr>
            <a:r>
              <a:rPr lang="en-US" dirty="0" smtClean="0"/>
              <a:t>Visit Summary</a:t>
            </a:r>
          </a:p>
          <a:p>
            <a:pPr>
              <a:buFont typeface="Wingdings" pitchFamily="2" charset="2"/>
              <a:buChar char="ü"/>
            </a:pPr>
            <a:r>
              <a:rPr lang="en-US" dirty="0" smtClean="0"/>
              <a:t>Ring Adherence</a:t>
            </a:r>
          </a:p>
          <a:p>
            <a:pPr>
              <a:buFont typeface="Wingdings" pitchFamily="2" charset="2"/>
              <a:buChar char="ü"/>
            </a:pPr>
            <a:r>
              <a:rPr lang="en-US" dirty="0" smtClean="0"/>
              <a:t>Monthly Laboratory Results</a:t>
            </a:r>
          </a:p>
          <a:p>
            <a:pPr>
              <a:buFont typeface="Wingdings" pitchFamily="2" charset="2"/>
              <a:buChar char="ü"/>
            </a:pPr>
            <a:r>
              <a:rPr lang="en-US" dirty="0" smtClean="0"/>
              <a:t>Family Planning</a:t>
            </a:r>
          </a:p>
          <a:p>
            <a:pPr>
              <a:buFont typeface="Wingdings" pitchFamily="2" charset="2"/>
              <a:buChar char="ü"/>
            </a:pPr>
            <a:r>
              <a:rPr lang="en-US" dirty="0" smtClean="0"/>
              <a:t>Ring Collection/Insertion</a:t>
            </a:r>
          </a:p>
          <a:p>
            <a:pPr>
              <a:buFont typeface="Wingdings" pitchFamily="2" charset="2"/>
              <a:buChar char="ü"/>
            </a:pPr>
            <a:r>
              <a:rPr lang="en-US" dirty="0" smtClean="0"/>
              <a:t>Follow-up LDMS Specimen Tracking Sheet (non-DataFax)</a:t>
            </a:r>
            <a:endParaRPr lang="en-US" dirty="0"/>
          </a:p>
        </p:txBody>
      </p:sp>
      <p:sp>
        <p:nvSpPr>
          <p:cNvPr id="4" name="TextBox 3"/>
          <p:cNvSpPr txBox="1"/>
          <p:nvPr/>
        </p:nvSpPr>
        <p:spPr>
          <a:xfrm>
            <a:off x="228600" y="1905000"/>
            <a:ext cx="2514600" cy="1446550"/>
          </a:xfrm>
          <a:prstGeom prst="rect">
            <a:avLst/>
          </a:prstGeom>
          <a:noFill/>
        </p:spPr>
        <p:txBody>
          <a:bodyPr wrap="square" rtlCol="0">
            <a:spAutoFit/>
          </a:bodyPr>
          <a:lstStyle/>
          <a:p>
            <a:pPr algn="ctr"/>
            <a:r>
              <a:rPr lang="en-US" sz="4400" b="1" dirty="0" smtClean="0"/>
              <a:t>Monthly</a:t>
            </a:r>
          </a:p>
          <a:p>
            <a:pPr algn="ctr"/>
            <a:r>
              <a:rPr lang="en-US" sz="4400" b="1" dirty="0" smtClean="0"/>
              <a:t>Visits</a:t>
            </a:r>
            <a:endParaRPr lang="en-US" sz="4400" b="1" dirty="0"/>
          </a:p>
        </p:txBody>
      </p:sp>
      <p:sp>
        <p:nvSpPr>
          <p:cNvPr id="5" name="TextBox 4"/>
          <p:cNvSpPr txBox="1"/>
          <p:nvPr/>
        </p:nvSpPr>
        <p:spPr>
          <a:xfrm>
            <a:off x="2971800" y="1676400"/>
            <a:ext cx="5791200" cy="3139321"/>
          </a:xfrm>
          <a:prstGeom prst="rect">
            <a:avLst/>
          </a:prstGeom>
          <a:noFill/>
        </p:spPr>
        <p:txBody>
          <a:bodyPr wrap="square" rtlCol="0">
            <a:spAutoFit/>
          </a:bodyPr>
          <a:lstStyle/>
          <a:p>
            <a:pPr>
              <a:buFont typeface="Wingdings" pitchFamily="2" charset="2"/>
              <a:buChar char="ü"/>
            </a:pPr>
            <a:r>
              <a:rPr lang="en-US" dirty="0" smtClean="0"/>
              <a:t>Visit Summary</a:t>
            </a:r>
          </a:p>
          <a:p>
            <a:pPr>
              <a:buFont typeface="Wingdings" pitchFamily="2" charset="2"/>
              <a:buChar char="ü"/>
            </a:pPr>
            <a:r>
              <a:rPr lang="en-US" dirty="0" smtClean="0"/>
              <a:t>Ring Adherence</a:t>
            </a:r>
          </a:p>
          <a:p>
            <a:pPr>
              <a:buFont typeface="Wingdings" pitchFamily="2" charset="2"/>
              <a:buChar char="ü"/>
            </a:pPr>
            <a:r>
              <a:rPr lang="en-US" dirty="0" smtClean="0"/>
              <a:t>Monthly Laboratory Results</a:t>
            </a:r>
          </a:p>
          <a:p>
            <a:pPr>
              <a:buFont typeface="Wingdings" pitchFamily="2" charset="2"/>
              <a:buChar char="ü"/>
            </a:pPr>
            <a:r>
              <a:rPr lang="en-US" dirty="0" smtClean="0"/>
              <a:t>Family Planning</a:t>
            </a:r>
          </a:p>
          <a:p>
            <a:pPr>
              <a:buFont typeface="Wingdings" pitchFamily="2" charset="2"/>
              <a:buChar char="ü"/>
            </a:pPr>
            <a:r>
              <a:rPr lang="en-US" dirty="0" smtClean="0"/>
              <a:t>Ring Collection/Insertion</a:t>
            </a:r>
          </a:p>
          <a:p>
            <a:pPr>
              <a:buFont typeface="Wingdings" pitchFamily="2" charset="2"/>
              <a:buChar char="ü"/>
            </a:pPr>
            <a:r>
              <a:rPr lang="en-US" dirty="0" smtClean="0"/>
              <a:t>Follow-up LDMS Specimen Tracking Sheet (non-DataFax)</a:t>
            </a:r>
          </a:p>
          <a:p>
            <a:pPr>
              <a:buFont typeface="Wingdings" pitchFamily="2" charset="2"/>
              <a:buChar char="ü"/>
            </a:pPr>
            <a:r>
              <a:rPr lang="en-US" b="1" dirty="0" smtClean="0">
                <a:solidFill>
                  <a:schemeClr val="accent3"/>
                </a:solidFill>
              </a:rPr>
              <a:t>Behavior Assessment</a:t>
            </a:r>
          </a:p>
          <a:p>
            <a:pPr>
              <a:buFont typeface="Wingdings" pitchFamily="2" charset="2"/>
              <a:buChar char="ü"/>
            </a:pPr>
            <a:r>
              <a:rPr lang="en-US" b="1" dirty="0" smtClean="0">
                <a:solidFill>
                  <a:schemeClr val="accent3"/>
                </a:solidFill>
              </a:rPr>
              <a:t>Quarterly Laboratory Results</a:t>
            </a:r>
          </a:p>
          <a:p>
            <a:pPr>
              <a:buFont typeface="Wingdings" pitchFamily="2" charset="2"/>
              <a:buChar char="ü"/>
            </a:pPr>
            <a:r>
              <a:rPr lang="en-US" b="1" dirty="0" smtClean="0">
                <a:solidFill>
                  <a:schemeClr val="accent3"/>
                </a:solidFill>
              </a:rPr>
              <a:t>Specimen Storage</a:t>
            </a:r>
          </a:p>
          <a:p>
            <a:pPr>
              <a:buFont typeface="Wingdings" pitchFamily="2" charset="2"/>
              <a:buChar char="ü"/>
            </a:pPr>
            <a:r>
              <a:rPr lang="en-US" b="1" dirty="0" smtClean="0">
                <a:solidFill>
                  <a:schemeClr val="accent3"/>
                </a:solidFill>
              </a:rPr>
              <a:t>Abbreviated Physical Exam</a:t>
            </a:r>
          </a:p>
          <a:p>
            <a:endParaRPr lang="en-US" dirty="0"/>
          </a:p>
        </p:txBody>
      </p:sp>
      <p:sp>
        <p:nvSpPr>
          <p:cNvPr id="6" name="TextBox 5"/>
          <p:cNvSpPr txBox="1"/>
          <p:nvPr/>
        </p:nvSpPr>
        <p:spPr>
          <a:xfrm>
            <a:off x="228600" y="1905000"/>
            <a:ext cx="2514600" cy="1446550"/>
          </a:xfrm>
          <a:prstGeom prst="rect">
            <a:avLst/>
          </a:prstGeom>
          <a:noFill/>
        </p:spPr>
        <p:txBody>
          <a:bodyPr wrap="square" rtlCol="0">
            <a:spAutoFit/>
          </a:bodyPr>
          <a:lstStyle/>
          <a:p>
            <a:pPr algn="ctr"/>
            <a:r>
              <a:rPr lang="en-US" sz="4400" b="1" dirty="0" smtClean="0">
                <a:solidFill>
                  <a:schemeClr val="accent3"/>
                </a:solidFill>
              </a:rPr>
              <a:t>Quarterly</a:t>
            </a:r>
          </a:p>
          <a:p>
            <a:pPr algn="ctr"/>
            <a:r>
              <a:rPr lang="en-US" sz="4400" b="1" dirty="0" smtClean="0">
                <a:solidFill>
                  <a:schemeClr val="accent3"/>
                </a:solidFill>
              </a:rPr>
              <a:t>Visits</a:t>
            </a:r>
            <a:endParaRPr lang="en-US" sz="4400" b="1" dirty="0">
              <a:solidFill>
                <a:schemeClr val="accent3"/>
              </a:solidFill>
            </a:endParaRPr>
          </a:p>
        </p:txBody>
      </p:sp>
      <p:sp>
        <p:nvSpPr>
          <p:cNvPr id="7" name="TextBox 6"/>
          <p:cNvSpPr txBox="1"/>
          <p:nvPr/>
        </p:nvSpPr>
        <p:spPr>
          <a:xfrm>
            <a:off x="228600" y="1905000"/>
            <a:ext cx="2514600" cy="2123658"/>
          </a:xfrm>
          <a:prstGeom prst="rect">
            <a:avLst/>
          </a:prstGeom>
          <a:noFill/>
        </p:spPr>
        <p:txBody>
          <a:bodyPr wrap="square" rtlCol="0">
            <a:spAutoFit/>
          </a:bodyPr>
          <a:lstStyle/>
          <a:p>
            <a:pPr algn="ctr"/>
            <a:r>
              <a:rPr lang="en-US" sz="4400" b="1" dirty="0" smtClean="0">
                <a:solidFill>
                  <a:schemeClr val="accent4"/>
                </a:solidFill>
              </a:rPr>
              <a:t>Semi-Annual</a:t>
            </a:r>
          </a:p>
          <a:p>
            <a:pPr algn="ctr"/>
            <a:r>
              <a:rPr lang="en-US" sz="4400" b="1" dirty="0" smtClean="0">
                <a:solidFill>
                  <a:schemeClr val="accent4"/>
                </a:solidFill>
              </a:rPr>
              <a:t>Visits</a:t>
            </a:r>
            <a:endParaRPr lang="en-US" sz="4400" b="1" dirty="0">
              <a:solidFill>
                <a:schemeClr val="accent4"/>
              </a:solidFill>
            </a:endParaRPr>
          </a:p>
        </p:txBody>
      </p:sp>
      <p:sp>
        <p:nvSpPr>
          <p:cNvPr id="9" name="TextBox 8"/>
          <p:cNvSpPr txBox="1"/>
          <p:nvPr/>
        </p:nvSpPr>
        <p:spPr>
          <a:xfrm>
            <a:off x="2971800" y="1676400"/>
            <a:ext cx="5791200" cy="4247317"/>
          </a:xfrm>
          <a:prstGeom prst="rect">
            <a:avLst/>
          </a:prstGeom>
          <a:noFill/>
        </p:spPr>
        <p:txBody>
          <a:bodyPr wrap="square" rtlCol="0">
            <a:spAutoFit/>
          </a:bodyPr>
          <a:lstStyle/>
          <a:p>
            <a:pPr>
              <a:buFont typeface="Wingdings" pitchFamily="2" charset="2"/>
              <a:buChar char="ü"/>
            </a:pPr>
            <a:r>
              <a:rPr lang="en-US" dirty="0" smtClean="0"/>
              <a:t>Visit Summary</a:t>
            </a:r>
          </a:p>
          <a:p>
            <a:pPr>
              <a:buFont typeface="Wingdings" pitchFamily="2" charset="2"/>
              <a:buChar char="ü"/>
            </a:pPr>
            <a:r>
              <a:rPr lang="en-US" dirty="0" smtClean="0"/>
              <a:t>Ring Adherence</a:t>
            </a:r>
          </a:p>
          <a:p>
            <a:pPr>
              <a:buFont typeface="Wingdings" pitchFamily="2" charset="2"/>
              <a:buChar char="ü"/>
            </a:pPr>
            <a:r>
              <a:rPr lang="en-US" dirty="0" smtClean="0"/>
              <a:t>Monthly Laboratory Results</a:t>
            </a:r>
          </a:p>
          <a:p>
            <a:pPr>
              <a:buFont typeface="Wingdings" pitchFamily="2" charset="2"/>
              <a:buChar char="ü"/>
            </a:pPr>
            <a:r>
              <a:rPr lang="en-US" dirty="0" smtClean="0"/>
              <a:t>Family Planning</a:t>
            </a:r>
          </a:p>
          <a:p>
            <a:pPr>
              <a:buFont typeface="Wingdings" pitchFamily="2" charset="2"/>
              <a:buChar char="ü"/>
            </a:pPr>
            <a:r>
              <a:rPr lang="en-US" dirty="0" smtClean="0"/>
              <a:t>Ring Collection/Insertion</a:t>
            </a:r>
          </a:p>
          <a:p>
            <a:pPr>
              <a:buFont typeface="Wingdings" pitchFamily="2" charset="2"/>
              <a:buChar char="ü"/>
            </a:pPr>
            <a:r>
              <a:rPr lang="en-US" dirty="0" smtClean="0"/>
              <a:t>Follow-up LDMS Specimen Tracking Sheet (non-DataFax)</a:t>
            </a:r>
          </a:p>
          <a:p>
            <a:pPr>
              <a:buFont typeface="Wingdings" pitchFamily="2" charset="2"/>
              <a:buChar char="ü"/>
            </a:pPr>
            <a:r>
              <a:rPr lang="en-US" b="1" dirty="0" smtClean="0">
                <a:solidFill>
                  <a:schemeClr val="accent3"/>
                </a:solidFill>
              </a:rPr>
              <a:t>Behavior Assessment</a:t>
            </a:r>
          </a:p>
          <a:p>
            <a:pPr>
              <a:buFont typeface="Wingdings" pitchFamily="2" charset="2"/>
              <a:buChar char="ü"/>
            </a:pPr>
            <a:r>
              <a:rPr lang="en-US" b="1" dirty="0" smtClean="0">
                <a:solidFill>
                  <a:schemeClr val="accent3"/>
                </a:solidFill>
              </a:rPr>
              <a:t>Quarterly Laboratory Results</a:t>
            </a:r>
          </a:p>
          <a:p>
            <a:pPr>
              <a:buFont typeface="Wingdings" pitchFamily="2" charset="2"/>
              <a:buChar char="ü"/>
            </a:pPr>
            <a:r>
              <a:rPr lang="en-US" b="1" dirty="0" smtClean="0">
                <a:solidFill>
                  <a:schemeClr val="accent3"/>
                </a:solidFill>
              </a:rPr>
              <a:t>Specimen Storage</a:t>
            </a:r>
          </a:p>
          <a:p>
            <a:pPr>
              <a:buFont typeface="Wingdings" pitchFamily="2" charset="2"/>
              <a:buChar char="ü"/>
            </a:pPr>
            <a:r>
              <a:rPr lang="en-US" b="1" dirty="0" smtClean="0">
                <a:solidFill>
                  <a:schemeClr val="accent3"/>
                </a:solidFill>
              </a:rPr>
              <a:t>Abbreviated Physical Exam</a:t>
            </a:r>
          </a:p>
          <a:p>
            <a:pPr>
              <a:buFont typeface="Wingdings" pitchFamily="2" charset="2"/>
              <a:buChar char="ü"/>
            </a:pPr>
            <a:r>
              <a:rPr lang="en-US" b="1" dirty="0" smtClean="0">
                <a:solidFill>
                  <a:schemeClr val="accent4"/>
                </a:solidFill>
              </a:rPr>
              <a:t>Vaginal Practices</a:t>
            </a:r>
          </a:p>
          <a:p>
            <a:pPr>
              <a:buFont typeface="Wingdings" pitchFamily="2" charset="2"/>
              <a:buChar char="ü"/>
            </a:pPr>
            <a:r>
              <a:rPr lang="en-US" b="1" dirty="0" smtClean="0">
                <a:solidFill>
                  <a:schemeClr val="accent4"/>
                </a:solidFill>
              </a:rPr>
              <a:t>Pelvic Exam</a:t>
            </a:r>
          </a:p>
          <a:p>
            <a:pPr>
              <a:buFont typeface="Wingdings" pitchFamily="2" charset="2"/>
              <a:buChar char="ü"/>
            </a:pPr>
            <a:r>
              <a:rPr lang="en-US" b="1" dirty="0" smtClean="0">
                <a:solidFill>
                  <a:schemeClr val="accent4"/>
                </a:solidFill>
              </a:rPr>
              <a:t>Pelvic Exam diagram (non-Data-Fax)</a:t>
            </a:r>
          </a:p>
          <a:p>
            <a:pPr>
              <a:buFont typeface="Wingdings" pitchFamily="2" charset="2"/>
              <a:buChar char="ü"/>
            </a:pPr>
            <a:r>
              <a:rPr lang="en-US" b="1" dirty="0" smtClean="0">
                <a:solidFill>
                  <a:schemeClr val="accent4"/>
                </a:solidFill>
              </a:rPr>
              <a:t>STI Results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Monthly CRFs - Visit Summary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14600" y="1292064"/>
            <a:ext cx="4343399" cy="5381717"/>
          </a:xfrm>
          <a:prstGeom prst="rect">
            <a:avLst/>
          </a:prstGeom>
          <a:noFill/>
          <a:ln w="9525">
            <a:solidFill>
              <a:schemeClr val="accent4">
                <a:lumMod val="75000"/>
              </a:schemeClr>
            </a:solidFill>
            <a:miter lim="800000"/>
            <a:headEnd/>
            <a:tailEnd/>
          </a:ln>
          <a:effectLst/>
        </p:spPr>
      </p:pic>
      <p:sp>
        <p:nvSpPr>
          <p:cNvPr id="4" name="TextBox 3"/>
          <p:cNvSpPr txBox="1"/>
          <p:nvPr/>
        </p:nvSpPr>
        <p:spPr>
          <a:xfrm>
            <a:off x="7679709" y="127244"/>
            <a:ext cx="1464291" cy="369332"/>
          </a:xfrm>
          <a:prstGeom prst="rect">
            <a:avLst/>
          </a:prstGeom>
          <a:noFill/>
        </p:spPr>
        <p:txBody>
          <a:bodyPr wrap="square" rtlCol="0">
            <a:spAutoFit/>
          </a:bodyPr>
          <a:lstStyle/>
          <a:p>
            <a:r>
              <a:rPr lang="en-US" b="1" dirty="0" smtClean="0">
                <a:solidFill>
                  <a:srgbClr val="FF0000"/>
                </a:solidFill>
              </a:rPr>
              <a:t>Page 219</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smtClean="0"/>
              <a:t>Visit Summary CRF</a:t>
            </a:r>
            <a:endParaRPr lang="en-US" dirty="0"/>
          </a:p>
        </p:txBody>
      </p:sp>
      <p:sp>
        <p:nvSpPr>
          <p:cNvPr id="4" name="Rectangle 3"/>
          <p:cNvSpPr/>
          <p:nvPr/>
        </p:nvSpPr>
        <p:spPr>
          <a:xfrm>
            <a:off x="304800" y="1295400"/>
            <a:ext cx="8458200" cy="5336846"/>
          </a:xfrm>
          <a:prstGeom prst="rect">
            <a:avLst/>
          </a:prstGeom>
        </p:spPr>
        <p:txBody>
          <a:bodyPr wrap="square">
            <a:spAutoFit/>
          </a:bodyPr>
          <a:lstStyle/>
          <a:p>
            <a:pPr marL="347663" lvl="0" indent="-347663">
              <a:spcBef>
                <a:spcPct val="20000"/>
              </a:spcBef>
              <a:buFont typeface="Arial" pitchFamily="34" charset="0"/>
              <a:buChar char="•"/>
              <a:defRPr/>
            </a:pPr>
            <a:r>
              <a:rPr lang="en-US" sz="2400" dirty="0" smtClean="0">
                <a:solidFill>
                  <a:prstClr val="black"/>
                </a:solidFill>
                <a:cs typeface="Arial" pitchFamily="34" charset="0"/>
              </a:rPr>
              <a:t>Completed each time a required follow-up visit is completed</a:t>
            </a:r>
          </a:p>
          <a:p>
            <a:pPr marL="347663" lvl="0" indent="-347663">
              <a:spcBef>
                <a:spcPct val="20000"/>
              </a:spcBef>
              <a:buFont typeface="Arial" pitchFamily="34" charset="0"/>
              <a:buChar char="•"/>
              <a:defRPr/>
            </a:pPr>
            <a:r>
              <a:rPr lang="en-US" sz="2400" dirty="0" smtClean="0">
                <a:solidFill>
                  <a:prstClr val="black"/>
                </a:solidFill>
                <a:cs typeface="Arial" pitchFamily="34" charset="0"/>
              </a:rPr>
              <a:t>Captures information on location of visit, prompts for ppt’s use of PEP or PrEP since last visit (items 2-3 need to be completed during the visit)</a:t>
            </a:r>
          </a:p>
          <a:p>
            <a:pPr marL="347663" lvl="0" indent="-347663">
              <a:spcBef>
                <a:spcPct val="20000"/>
              </a:spcBef>
              <a:buFont typeface="Arial" pitchFamily="34" charset="0"/>
              <a:buChar char="•"/>
              <a:defRPr/>
            </a:pPr>
            <a:r>
              <a:rPr lang="en-US" sz="2400" dirty="0" smtClean="0">
                <a:solidFill>
                  <a:prstClr val="black"/>
                </a:solidFill>
                <a:cs typeface="Arial" pitchFamily="34" charset="0"/>
              </a:rPr>
              <a:t>Documents if this is the ppt’s PUEV, early termination, or termination visit</a:t>
            </a:r>
          </a:p>
          <a:p>
            <a:pPr marL="347663" lvl="0" indent="-347663">
              <a:spcBef>
                <a:spcPct val="20000"/>
              </a:spcBef>
              <a:buFont typeface="Arial" pitchFamily="34" charset="0"/>
              <a:buChar char="•"/>
              <a:defRPr/>
            </a:pPr>
            <a:r>
              <a:rPr lang="en-US" sz="2400" dirty="0" smtClean="0">
                <a:solidFill>
                  <a:prstClr val="black"/>
                </a:solidFill>
                <a:cs typeface="Arial" pitchFamily="34" charset="0"/>
              </a:rPr>
              <a:t>Asks if the visit in an interim visit (will talk about soon), and if so, which CRFs were newly-completed for the interim visit</a:t>
            </a:r>
          </a:p>
          <a:p>
            <a:pPr marL="347663" lvl="0" indent="-347663">
              <a:spcBef>
                <a:spcPct val="20000"/>
              </a:spcBef>
              <a:buFont typeface="Arial" pitchFamily="34" charset="0"/>
              <a:buChar char="•"/>
              <a:defRPr/>
            </a:pPr>
            <a:r>
              <a:rPr lang="en-US" sz="2400" dirty="0" smtClean="0">
                <a:solidFill>
                  <a:prstClr val="black"/>
                </a:solidFill>
                <a:cs typeface="Arial" pitchFamily="34" charset="0"/>
              </a:rPr>
              <a:t>For required visits, asks if any new AE Log pages or Product Hold/Discontinuation Log pages were completed </a:t>
            </a:r>
          </a:p>
          <a:p>
            <a:pPr marL="804863" lvl="1" indent="-347663">
              <a:spcBef>
                <a:spcPct val="20000"/>
              </a:spcBef>
              <a:buFont typeface="Arial" pitchFamily="34" charset="0"/>
              <a:buChar char="•"/>
              <a:defRPr/>
            </a:pPr>
            <a:r>
              <a:rPr lang="en-US" sz="2400" dirty="0" smtClean="0">
                <a:solidFill>
                  <a:prstClr val="black"/>
                </a:solidFill>
                <a:cs typeface="Arial" pitchFamily="34" charset="0"/>
              </a:rPr>
              <a:t>Just yes/no, number of pages completed not collected</a:t>
            </a:r>
          </a:p>
          <a:p>
            <a:pPr marL="347663" indent="-347663">
              <a:spcBef>
                <a:spcPct val="20000"/>
              </a:spcBef>
              <a:buFont typeface="Arial" pitchFamily="34" charset="0"/>
              <a:buChar char="•"/>
              <a:defRPr/>
            </a:pPr>
            <a:r>
              <a:rPr lang="en-US" sz="2400" dirty="0" smtClean="0">
                <a:solidFill>
                  <a:prstClr val="black"/>
                </a:solidFill>
                <a:cs typeface="Arial" pitchFamily="34" charset="0"/>
              </a:rPr>
              <a:t>For split visits, complete only 1 Visit Summary CRF on the first date of that visit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28600" y="1295400"/>
            <a:ext cx="8458200" cy="5562600"/>
          </a:xfrm>
        </p:spPr>
        <p:txBody>
          <a:bodyPr>
            <a:normAutofit fontScale="77500" lnSpcReduction="20000"/>
          </a:bodyPr>
          <a:lstStyle/>
          <a:p>
            <a:pPr>
              <a:lnSpc>
                <a:spcPct val="90000"/>
              </a:lnSpc>
            </a:pPr>
            <a:r>
              <a:rPr lang="en-US" sz="3300" dirty="0" smtClean="0">
                <a:solidFill>
                  <a:schemeClr val="tx1"/>
                </a:solidFill>
                <a:cs typeface="Arial" pitchFamily="34" charset="0"/>
              </a:rPr>
              <a:t>Why are they used? </a:t>
            </a:r>
          </a:p>
          <a:p>
            <a:pPr lvl="1">
              <a:lnSpc>
                <a:spcPct val="90000"/>
              </a:lnSpc>
            </a:pPr>
            <a:r>
              <a:rPr lang="en-US" dirty="0" smtClean="0">
                <a:solidFill>
                  <a:schemeClr val="tx1"/>
                </a:solidFill>
                <a:cs typeface="Arial" pitchFamily="34" charset="0"/>
              </a:rPr>
              <a:t>To indicate at which point in a ppt’s trial participation an event occurred</a:t>
            </a:r>
          </a:p>
          <a:p>
            <a:pPr lvl="1">
              <a:lnSpc>
                <a:spcPct val="90000"/>
              </a:lnSpc>
              <a:buNone/>
            </a:pPr>
            <a:endParaRPr lang="en-US" dirty="0" smtClean="0">
              <a:solidFill>
                <a:schemeClr val="tx1"/>
              </a:solidFill>
              <a:cs typeface="Arial" pitchFamily="34" charset="0"/>
            </a:endParaRPr>
          </a:p>
          <a:p>
            <a:pPr>
              <a:lnSpc>
                <a:spcPct val="90000"/>
              </a:lnSpc>
            </a:pPr>
            <a:r>
              <a:rPr lang="en-US" sz="3300" dirty="0" smtClean="0">
                <a:cs typeface="Arial" pitchFamily="34" charset="0"/>
              </a:rPr>
              <a:t>Helpful when reviewing reports and conducting study analyses</a:t>
            </a:r>
            <a:endParaRPr lang="en-US" sz="3300" dirty="0" smtClean="0">
              <a:solidFill>
                <a:schemeClr val="tx1"/>
              </a:solidFill>
              <a:cs typeface="Arial" pitchFamily="34" charset="0"/>
            </a:endParaRPr>
          </a:p>
          <a:p>
            <a:pPr lvl="1">
              <a:lnSpc>
                <a:spcPct val="90000"/>
              </a:lnSpc>
            </a:pPr>
            <a:r>
              <a:rPr lang="en-US" dirty="0" smtClean="0">
                <a:cs typeface="Arial" pitchFamily="34" charset="0"/>
              </a:rPr>
              <a:t>Knowing that a ppt had a grade 2 AE on 23-SEP-12 doesn’t tell us much; knowing this is her Month 2 visit does </a:t>
            </a:r>
          </a:p>
          <a:p>
            <a:pPr lvl="1">
              <a:lnSpc>
                <a:spcPct val="90000"/>
              </a:lnSpc>
              <a:buNone/>
            </a:pPr>
            <a:endParaRPr lang="en-US" dirty="0" smtClean="0">
              <a:cs typeface="Arial" pitchFamily="34" charset="0"/>
            </a:endParaRPr>
          </a:p>
          <a:p>
            <a:pPr>
              <a:lnSpc>
                <a:spcPct val="90000"/>
              </a:lnSpc>
            </a:pPr>
            <a:r>
              <a:rPr lang="en-US" sz="3300" dirty="0" smtClean="0">
                <a:solidFill>
                  <a:schemeClr val="tx1"/>
                </a:solidFill>
                <a:cs typeface="Arial" pitchFamily="34" charset="0"/>
              </a:rPr>
              <a:t>Visit Code = Visit Month </a:t>
            </a:r>
          </a:p>
          <a:p>
            <a:pPr lvl="1">
              <a:lnSpc>
                <a:spcPct val="90000"/>
              </a:lnSpc>
            </a:pPr>
            <a:r>
              <a:rPr lang="en-US" dirty="0" smtClean="0">
                <a:solidFill>
                  <a:schemeClr val="tx1"/>
                </a:solidFill>
                <a:cs typeface="Arial" pitchFamily="34" charset="0"/>
              </a:rPr>
              <a:t>The </a:t>
            </a:r>
            <a:r>
              <a:rPr lang="en-US" dirty="0" smtClean="0">
                <a:cs typeface="Arial" pitchFamily="34" charset="0"/>
              </a:rPr>
              <a:t>visit month</a:t>
            </a:r>
            <a:r>
              <a:rPr lang="en-US" dirty="0" smtClean="0">
                <a:solidFill>
                  <a:schemeClr val="tx1"/>
                </a:solidFill>
                <a:cs typeface="Arial" pitchFamily="34" charset="0"/>
              </a:rPr>
              <a:t> number is the Visit Code</a:t>
            </a:r>
          </a:p>
          <a:p>
            <a:pPr lvl="1">
              <a:lnSpc>
                <a:spcPct val="90000"/>
              </a:lnSpc>
            </a:pPr>
            <a:r>
              <a:rPr lang="en-US" dirty="0" smtClean="0">
                <a:cs typeface="Arial" pitchFamily="34" charset="0"/>
              </a:rPr>
              <a:t>Month 1 = Visit Code 01.0</a:t>
            </a:r>
          </a:p>
          <a:p>
            <a:pPr lvl="1">
              <a:lnSpc>
                <a:spcPct val="90000"/>
              </a:lnSpc>
              <a:buNone/>
            </a:pPr>
            <a:endParaRPr lang="en-US" dirty="0" smtClean="0">
              <a:cs typeface="Arial" pitchFamily="34" charset="0"/>
            </a:endParaRPr>
          </a:p>
          <a:p>
            <a:pPr>
              <a:lnSpc>
                <a:spcPct val="90000"/>
              </a:lnSpc>
            </a:pPr>
            <a:r>
              <a:rPr lang="en-US" sz="3300" dirty="0" smtClean="0">
                <a:cs typeface="Arial" pitchFamily="34" charset="0"/>
              </a:rPr>
              <a:t>For the most part, study staff do not have to record a Visit Code for the SV (97.0) or EV (98.0)</a:t>
            </a:r>
          </a:p>
          <a:p>
            <a:pPr>
              <a:lnSpc>
                <a:spcPct val="90000"/>
              </a:lnSpc>
              <a:buNone/>
            </a:pPr>
            <a:endParaRPr lang="en-US" sz="3300" dirty="0" smtClean="0">
              <a:cs typeface="Arial" pitchFamily="34" charset="0"/>
            </a:endParaRPr>
          </a:p>
          <a:p>
            <a:pPr>
              <a:lnSpc>
                <a:spcPct val="90000"/>
              </a:lnSpc>
            </a:pPr>
            <a:r>
              <a:rPr lang="en-US" sz="3300" dirty="0" smtClean="0">
                <a:solidFill>
                  <a:schemeClr val="tx1"/>
                </a:solidFill>
                <a:cs typeface="Arial" pitchFamily="34" charset="0"/>
              </a:rPr>
              <a:t>PUEV and Termination Visit do not have unique visit codes</a:t>
            </a:r>
          </a:p>
          <a:p>
            <a:pPr lvl="1">
              <a:lnSpc>
                <a:spcPct val="90000"/>
              </a:lnSpc>
              <a:buNone/>
            </a:pPr>
            <a:endParaRPr lang="en-US" sz="2400" dirty="0" smtClean="0">
              <a:solidFill>
                <a:schemeClr val="tx1"/>
              </a:solidFill>
            </a:endParaRPr>
          </a:p>
        </p:txBody>
      </p:sp>
      <p:sp>
        <p:nvSpPr>
          <p:cNvPr id="60" name="Title 59"/>
          <p:cNvSpPr>
            <a:spLocks noGrp="1"/>
          </p:cNvSpPr>
          <p:nvPr>
            <p:ph type="title"/>
          </p:nvPr>
        </p:nvSpPr>
        <p:spPr>
          <a:xfrm>
            <a:off x="381000" y="152400"/>
            <a:ext cx="8229600" cy="914400"/>
          </a:xfrm>
        </p:spPr>
        <p:txBody>
          <a:bodyPr>
            <a:normAutofit/>
          </a:bodyPr>
          <a:lstStyle/>
          <a:p>
            <a:r>
              <a:rPr lang="en-US" dirty="0" smtClean="0"/>
              <a:t>Visit Codes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1000"/>
                                        <p:tgtEl>
                                          <p:spTgt spid="51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10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5" dur="1000"/>
                                        <p:tgtEl>
                                          <p:spTgt spid="512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8" dur="1000"/>
                                        <p:tgtEl>
                                          <p:spTgt spid="512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3" dur="1000"/>
                                        <p:tgtEl>
                                          <p:spTgt spid="512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123">
                                            <p:txEl>
                                              <p:pRg st="7" end="7"/>
                                            </p:txEl>
                                          </p:spTgt>
                                        </p:tgtEl>
                                        <p:attrNameLst>
                                          <p:attrName>style.visibility</p:attrName>
                                        </p:attrNameLst>
                                      </p:cBhvr>
                                      <p:to>
                                        <p:strVal val="visible"/>
                                      </p:to>
                                    </p:set>
                                    <p:animEffect transition="in" filter="blinds(horizontal)">
                                      <p:cBhvr>
                                        <p:cTn id="26" dur="1000"/>
                                        <p:tgtEl>
                                          <p:spTgt spid="5123">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123">
                                            <p:txEl>
                                              <p:pRg st="8" end="8"/>
                                            </p:txEl>
                                          </p:spTgt>
                                        </p:tgtEl>
                                        <p:attrNameLst>
                                          <p:attrName>style.visibility</p:attrName>
                                        </p:attrNameLst>
                                      </p:cBhvr>
                                      <p:to>
                                        <p:strVal val="visible"/>
                                      </p:to>
                                    </p:set>
                                    <p:animEffect transition="in" filter="blinds(horizontal)">
                                      <p:cBhvr>
                                        <p:cTn id="29" dur="1000"/>
                                        <p:tgtEl>
                                          <p:spTgt spid="512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34" dur="1000"/>
                                        <p:tgtEl>
                                          <p:spTgt spid="512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123">
                                            <p:txEl>
                                              <p:pRg st="12" end="12"/>
                                            </p:txEl>
                                          </p:spTgt>
                                        </p:tgtEl>
                                        <p:attrNameLst>
                                          <p:attrName>style.visibility</p:attrName>
                                        </p:attrNameLst>
                                      </p:cBhvr>
                                      <p:to>
                                        <p:strVal val="visible"/>
                                      </p:to>
                                    </p:set>
                                    <p:animEffect transition="in" filter="blinds(horizontal)">
                                      <p:cBhvr>
                                        <p:cTn id="39" dur="1000"/>
                                        <p:tgtEl>
                                          <p:spTgt spid="51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84238"/>
          </a:xfrm>
        </p:spPr>
        <p:txBody>
          <a:bodyPr>
            <a:normAutofit/>
          </a:bodyPr>
          <a:lstStyle/>
          <a:p>
            <a:r>
              <a:rPr lang="en-US" dirty="0" smtClean="0"/>
              <a:t>Monthly CRFs – Ring Adherence </a:t>
            </a:r>
            <a:endParaRPr lang="en-US" dirty="0"/>
          </a:p>
        </p:txBody>
      </p:sp>
      <p:sp>
        <p:nvSpPr>
          <p:cNvPr id="3" name="Content Placeholder 2"/>
          <p:cNvSpPr>
            <a:spLocks noGrp="1"/>
          </p:cNvSpPr>
          <p:nvPr>
            <p:ph idx="1"/>
          </p:nvPr>
        </p:nvSpPr>
        <p:spPr>
          <a:xfrm>
            <a:off x="381000" y="1066800"/>
            <a:ext cx="8458200" cy="5562600"/>
          </a:xfrm>
        </p:spPr>
        <p:txBody>
          <a:bodyPr>
            <a:noAutofit/>
          </a:bodyPr>
          <a:lstStyle/>
          <a:p>
            <a:r>
              <a:rPr lang="en-US" sz="2000" b="1" dirty="0" smtClean="0"/>
              <a:t>Is not</a:t>
            </a:r>
            <a:r>
              <a:rPr lang="en-US" sz="2000" dirty="0" smtClean="0"/>
              <a:t> interviewer-administered (read aloud word-for-word), but is completed based on information obtained from the participant regarding her ring use</a:t>
            </a:r>
          </a:p>
          <a:p>
            <a:pPr>
              <a:buNone/>
            </a:pPr>
            <a:r>
              <a:rPr lang="en-US" sz="2000" dirty="0" smtClean="0"/>
              <a:t>   </a:t>
            </a:r>
          </a:p>
          <a:p>
            <a:r>
              <a:rPr lang="en-US" sz="2000" dirty="0" smtClean="0"/>
              <a:t>Completed at all required follow-up visits, even if ppt has been perm d/c from ring</a:t>
            </a:r>
          </a:p>
          <a:p>
            <a:pPr lvl="1"/>
            <a:r>
              <a:rPr lang="en-US" sz="2000" dirty="0" smtClean="0"/>
              <a:t>If perm d/c, item 1 = no then end of form</a:t>
            </a:r>
          </a:p>
          <a:p>
            <a:pPr lvl="1"/>
            <a:r>
              <a:rPr lang="en-US" sz="2000" dirty="0" smtClean="0"/>
              <a:t>Not completed at interim visits </a:t>
            </a:r>
          </a:p>
          <a:p>
            <a:pPr lvl="1">
              <a:buNone/>
            </a:pPr>
            <a:endParaRPr lang="en-US" sz="1200" dirty="0" smtClean="0"/>
          </a:p>
          <a:p>
            <a:r>
              <a:rPr lang="en-US" sz="2000" dirty="0" smtClean="0"/>
              <a:t>Items 2-5 completed based on ppt self-report</a:t>
            </a:r>
          </a:p>
          <a:p>
            <a:pPr lvl="1"/>
            <a:r>
              <a:rPr lang="en-US" sz="2000" dirty="0" smtClean="0"/>
              <a:t>Use ppt’s best estimates – does not have to be precise</a:t>
            </a:r>
          </a:p>
          <a:p>
            <a:pPr lvl="1">
              <a:buNone/>
            </a:pPr>
            <a:endParaRPr lang="en-US" sz="1200" dirty="0" smtClean="0"/>
          </a:p>
          <a:p>
            <a:r>
              <a:rPr lang="en-US" sz="2000" dirty="0" smtClean="0"/>
              <a:t>Item 2 – try to include all times the ring has been out, including times removed and re-inserted by site staff at an interim visit </a:t>
            </a:r>
          </a:p>
          <a:p>
            <a:pPr>
              <a:buNone/>
            </a:pPr>
            <a:endParaRPr lang="en-US" sz="1200" dirty="0" smtClean="0"/>
          </a:p>
          <a:p>
            <a:r>
              <a:rPr lang="en-US" sz="2000" dirty="0" smtClean="0"/>
              <a:t>Item 5 – mark all reasons reported by the ppt</a:t>
            </a:r>
          </a:p>
          <a:p>
            <a:pPr lvl="1"/>
            <a:r>
              <a:rPr lang="en-US" sz="2000" dirty="0" smtClean="0"/>
              <a:t>Grouped by whether ring was taken out or came out on its own</a:t>
            </a:r>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9309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053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Monthly CRFs -Family Planning – p.???</a:t>
            </a:r>
            <a:endParaRPr lang="en-US" dirty="0"/>
          </a:p>
        </p:txBody>
      </p:sp>
      <p:sp>
        <p:nvSpPr>
          <p:cNvPr id="3" name="Content Placeholder 2"/>
          <p:cNvSpPr>
            <a:spLocks noGrp="1"/>
          </p:cNvSpPr>
          <p:nvPr>
            <p:ph idx="1"/>
          </p:nvPr>
        </p:nvSpPr>
        <p:spPr>
          <a:xfrm>
            <a:off x="457200" y="1447800"/>
            <a:ext cx="8229600" cy="5105400"/>
          </a:xfrm>
        </p:spPr>
        <p:txBody>
          <a:bodyPr>
            <a:normAutofit fontScale="92500" lnSpcReduction="20000"/>
          </a:bodyPr>
          <a:lstStyle/>
          <a:p>
            <a:r>
              <a:rPr lang="en-US" dirty="0" smtClean="0"/>
              <a:t>Item 1 – record all methods the ppt reports using since her last visit</a:t>
            </a:r>
          </a:p>
          <a:p>
            <a:pPr lvl="1"/>
            <a:r>
              <a:rPr lang="en-US" dirty="0" smtClean="0"/>
              <a:t>Update Con Meds Log as needed</a:t>
            </a:r>
          </a:p>
          <a:p>
            <a:pPr lvl="1">
              <a:buNone/>
            </a:pPr>
            <a:endParaRPr lang="en-US" dirty="0" smtClean="0"/>
          </a:p>
          <a:p>
            <a:r>
              <a:rPr lang="en-US" dirty="0" smtClean="0"/>
              <a:t>Item 2 – has the ppt had a complete period since last visit, or is she currently on menses? If yes, record start date and end date (or ongoing) in items 2a and 2b. </a:t>
            </a:r>
          </a:p>
          <a:p>
            <a:pPr lvl="1"/>
            <a:r>
              <a:rPr lang="en-US" dirty="0" smtClean="0"/>
              <a:t>If no menses, mark “no”  for item 2 and end of form</a:t>
            </a:r>
          </a:p>
          <a:p>
            <a:pPr lvl="1"/>
            <a:r>
              <a:rPr lang="en-US" dirty="0" smtClean="0"/>
              <a:t>If “ongoing” (ppt is currently on menses), mark in 2b and do not update at later visits</a:t>
            </a:r>
          </a:p>
          <a:p>
            <a:pPr lvl="1"/>
            <a:r>
              <a:rPr lang="en-US" dirty="0" smtClean="0"/>
              <a:t>Just want to capture menses status at time                            of visit</a:t>
            </a:r>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665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Other Monthly CRFs</a:t>
            </a:r>
            <a:endParaRPr lang="en-US" dirty="0"/>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r>
              <a:rPr lang="en-US" dirty="0" smtClean="0"/>
              <a:t>Ring Collection and Insertion</a:t>
            </a:r>
          </a:p>
          <a:p>
            <a:pPr lvl="1"/>
            <a:r>
              <a:rPr lang="en-US" dirty="0" smtClean="0"/>
              <a:t>Complete at interim visits as well if a ring was collected or dispensed </a:t>
            </a:r>
          </a:p>
          <a:p>
            <a:pPr lvl="1"/>
            <a:r>
              <a:rPr lang="en-US" dirty="0" smtClean="0"/>
              <a:t>Will be discussed in detail during product use session</a:t>
            </a:r>
          </a:p>
          <a:p>
            <a:r>
              <a:rPr lang="en-US" dirty="0" smtClean="0"/>
              <a:t>Monthly Laboratory Results</a:t>
            </a:r>
          </a:p>
          <a:p>
            <a:pPr lvl="1"/>
            <a:r>
              <a:rPr lang="en-US" dirty="0" smtClean="0"/>
              <a:t>pregnancy, HIV rapid, stored plasma for HIV confirmation; self-collected vaginal swab</a:t>
            </a:r>
          </a:p>
          <a:p>
            <a:r>
              <a:rPr lang="en-US" dirty="0" smtClean="0"/>
              <a:t>Follow-up LDMS Tracking Sheet</a:t>
            </a:r>
          </a:p>
          <a:p>
            <a:pPr lvl="1"/>
            <a:r>
              <a:rPr lang="en-US" dirty="0" smtClean="0"/>
              <a:t>self-collected vaginal swab; blood for HIV seroconversion confirmation if a positive rapid HIV test result at the visit</a:t>
            </a:r>
          </a:p>
          <a:p>
            <a:pPr lvl="1">
              <a:buNone/>
            </a:pPr>
            <a:endParaRPr lang="en-US" dirty="0" smtClean="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665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884238"/>
          </a:xfrm>
        </p:spPr>
        <p:txBody>
          <a:bodyPr>
            <a:normAutofit fontScale="90000"/>
          </a:bodyPr>
          <a:lstStyle/>
          <a:p>
            <a:r>
              <a:rPr lang="en-US" sz="3600" dirty="0" smtClean="0"/>
              <a:t>Quarterly  CRFs – Behavior Assessment – p.???</a:t>
            </a:r>
            <a:endParaRPr lang="en-US" sz="3600" dirty="0"/>
          </a:p>
        </p:txBody>
      </p:sp>
      <p:sp>
        <p:nvSpPr>
          <p:cNvPr id="3" name="Content Placeholder 2"/>
          <p:cNvSpPr>
            <a:spLocks noGrp="1"/>
          </p:cNvSpPr>
          <p:nvPr>
            <p:ph idx="1"/>
          </p:nvPr>
        </p:nvSpPr>
        <p:spPr>
          <a:xfrm>
            <a:off x="381000" y="1252537"/>
            <a:ext cx="8229600" cy="5148263"/>
          </a:xfrm>
        </p:spPr>
        <p:txBody>
          <a:bodyPr>
            <a:normAutofit fontScale="92500"/>
          </a:bodyPr>
          <a:lstStyle/>
          <a:p>
            <a:r>
              <a:rPr lang="en-US" dirty="0" smtClean="0"/>
              <a:t>2 pages, interviewer-administered, local lang.</a:t>
            </a:r>
          </a:p>
          <a:p>
            <a:endParaRPr lang="en-US" dirty="0"/>
          </a:p>
          <a:p>
            <a:r>
              <a:rPr lang="en-US" dirty="0" smtClean="0"/>
              <a:t>Similar questions as on BBA except no ring worries questions (asked at Month 3, PUEV)</a:t>
            </a:r>
          </a:p>
          <a:p>
            <a:endParaRPr lang="en-US" dirty="0" smtClean="0"/>
          </a:p>
          <a:p>
            <a:r>
              <a:rPr lang="en-US" dirty="0" smtClean="0"/>
              <a:t>Items 1-13 ask about sex partners, sex frequency, condom use</a:t>
            </a:r>
          </a:p>
          <a:p>
            <a:pPr lvl="1"/>
            <a:r>
              <a:rPr lang="en-US" dirty="0" smtClean="0"/>
              <a:t>Item 14 – is ppt bothered wearing the ring?</a:t>
            </a:r>
          </a:p>
          <a:p>
            <a:pPr lvl="1"/>
            <a:r>
              <a:rPr lang="en-US" dirty="0" smtClean="0"/>
              <a:t>Item 15 – social harm related to study participation in last 3 months; complete Social Impact Log CRF </a:t>
            </a:r>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05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884238"/>
          </a:xfrm>
        </p:spPr>
        <p:txBody>
          <a:bodyPr>
            <a:normAutofit/>
          </a:bodyPr>
          <a:lstStyle/>
          <a:p>
            <a:r>
              <a:rPr lang="en-US" sz="3600" dirty="0" smtClean="0"/>
              <a:t>Other Quarterly  CRFs </a:t>
            </a:r>
            <a:endParaRPr lang="en-US" sz="3600" dirty="0"/>
          </a:p>
        </p:txBody>
      </p:sp>
      <p:sp>
        <p:nvSpPr>
          <p:cNvPr id="3" name="Content Placeholder 2"/>
          <p:cNvSpPr>
            <a:spLocks noGrp="1"/>
          </p:cNvSpPr>
          <p:nvPr>
            <p:ph idx="1"/>
          </p:nvPr>
        </p:nvSpPr>
        <p:spPr>
          <a:xfrm>
            <a:off x="381000" y="1252537"/>
            <a:ext cx="8229600" cy="5148263"/>
          </a:xfrm>
        </p:spPr>
        <p:txBody>
          <a:bodyPr>
            <a:normAutofit fontScale="92500" lnSpcReduction="20000"/>
          </a:bodyPr>
          <a:lstStyle/>
          <a:p>
            <a:r>
              <a:rPr lang="en-US" dirty="0" smtClean="0"/>
              <a:t>Quarterly Lab results – like Screening Lab Results CRF</a:t>
            </a:r>
          </a:p>
          <a:p>
            <a:pPr lvl="1"/>
            <a:r>
              <a:rPr lang="en-US" dirty="0" smtClean="0"/>
              <a:t>Hemogram, Differential, Chemistries</a:t>
            </a:r>
          </a:p>
          <a:p>
            <a:pPr lvl="1"/>
            <a:endParaRPr lang="en-US" dirty="0" smtClean="0"/>
          </a:p>
          <a:p>
            <a:r>
              <a:rPr lang="en-US" dirty="0" smtClean="0"/>
              <a:t>Abbreviated Physical Exam</a:t>
            </a:r>
          </a:p>
          <a:p>
            <a:pPr lvl="1"/>
            <a:r>
              <a:rPr lang="en-US" dirty="0" smtClean="0"/>
              <a:t>Required assessments are same as at Enrollment Visit</a:t>
            </a:r>
          </a:p>
          <a:p>
            <a:pPr>
              <a:buNone/>
            </a:pPr>
            <a:endParaRPr lang="en-US" dirty="0" smtClean="0"/>
          </a:p>
          <a:p>
            <a:r>
              <a:rPr lang="en-US" dirty="0" smtClean="0"/>
              <a:t>Specimen Storage (p.239) </a:t>
            </a:r>
          </a:p>
          <a:p>
            <a:pPr lvl="1"/>
            <a:r>
              <a:rPr lang="en-US" dirty="0" smtClean="0"/>
              <a:t>quarterly plasma, semi-annual </a:t>
            </a:r>
            <a:r>
              <a:rPr lang="en-US" sz="2400" dirty="0" smtClean="0"/>
              <a:t>pelvic gram stain and </a:t>
            </a:r>
            <a:r>
              <a:rPr lang="en-US" sz="2400" dirty="0" err="1" smtClean="0"/>
              <a:t>endocervical</a:t>
            </a:r>
            <a:r>
              <a:rPr lang="en-US" sz="2400" dirty="0" smtClean="0"/>
              <a:t> swab; used vaginal ring for storage</a:t>
            </a:r>
          </a:p>
          <a:p>
            <a:pPr lvl="1"/>
            <a:endParaRPr lang="en-US" sz="2400" dirty="0" smtClean="0"/>
          </a:p>
          <a:p>
            <a:r>
              <a:rPr lang="en-US" dirty="0" smtClean="0"/>
              <a:t>Follow-up LDMS Specimen Tracking Sheet</a:t>
            </a:r>
          </a:p>
          <a:p>
            <a:endParaRPr lang="en-US" dirty="0" smtClean="0"/>
          </a:p>
          <a:p>
            <a:endParaRPr lang="en-US" dirty="0" smtClean="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05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884238"/>
          </a:xfrm>
        </p:spPr>
        <p:txBody>
          <a:bodyPr>
            <a:normAutofit/>
          </a:bodyPr>
          <a:lstStyle/>
          <a:p>
            <a:r>
              <a:rPr lang="en-US" sz="3600" dirty="0" smtClean="0"/>
              <a:t>Additional CRFs for Month 3</a:t>
            </a:r>
            <a:endParaRPr lang="en-US" sz="3600" dirty="0"/>
          </a:p>
        </p:txBody>
      </p:sp>
      <p:sp>
        <p:nvSpPr>
          <p:cNvPr id="3" name="Content Placeholder 2"/>
          <p:cNvSpPr>
            <a:spLocks noGrp="1"/>
          </p:cNvSpPr>
          <p:nvPr>
            <p:ph idx="1"/>
          </p:nvPr>
        </p:nvSpPr>
        <p:spPr>
          <a:xfrm>
            <a:off x="381000" y="1252537"/>
            <a:ext cx="8229600" cy="5148263"/>
          </a:xfrm>
        </p:spPr>
        <p:txBody>
          <a:bodyPr>
            <a:normAutofit fontScale="85000" lnSpcReduction="20000"/>
          </a:bodyPr>
          <a:lstStyle/>
          <a:p>
            <a:r>
              <a:rPr lang="en-US" dirty="0" smtClean="0"/>
              <a:t>Follow-up ACASI Tracking</a:t>
            </a:r>
          </a:p>
          <a:p>
            <a:pPr lvl="1"/>
            <a:r>
              <a:rPr lang="en-US" dirty="0" smtClean="0"/>
              <a:t>Complete when ACASI done; required at Month 3 and at PUEV </a:t>
            </a:r>
            <a:r>
              <a:rPr lang="en-US" b="1" i="1" dirty="0" smtClean="0"/>
              <a:t>or</a:t>
            </a:r>
            <a:r>
              <a:rPr lang="en-US" dirty="0" smtClean="0"/>
              <a:t> at perm product d/c; item 2 = use to document any problems/issues with the questionnaire</a:t>
            </a:r>
          </a:p>
          <a:p>
            <a:pPr lvl="1">
              <a:buNone/>
            </a:pPr>
            <a:endParaRPr lang="en-US" dirty="0" smtClean="0"/>
          </a:p>
          <a:p>
            <a:r>
              <a:rPr lang="en-US" dirty="0" smtClean="0"/>
              <a:t>Ring Worries </a:t>
            </a:r>
          </a:p>
          <a:p>
            <a:pPr lvl="1"/>
            <a:r>
              <a:rPr lang="en-US" dirty="0" smtClean="0"/>
              <a:t>Completed at Month 3 and PUEV only </a:t>
            </a:r>
          </a:p>
          <a:p>
            <a:pPr lvl="1"/>
            <a:r>
              <a:rPr lang="en-US" dirty="0" smtClean="0"/>
              <a:t>Interviewer-administered, in local language</a:t>
            </a:r>
          </a:p>
          <a:p>
            <a:pPr lvl="1"/>
            <a:r>
              <a:rPr lang="en-US" dirty="0" smtClean="0"/>
              <a:t>Item 1 – how worried about wearing the ring every day</a:t>
            </a:r>
          </a:p>
          <a:p>
            <a:pPr lvl="1"/>
            <a:r>
              <a:rPr lang="en-US" dirty="0" smtClean="0"/>
              <a:t>Item 2 – specific worries ppt may be having; read each aloud and ask for a yes/no response</a:t>
            </a:r>
          </a:p>
          <a:p>
            <a:pPr lvl="1"/>
            <a:r>
              <a:rPr lang="en-US" dirty="0" smtClean="0"/>
              <a:t>Item 3 – completed only at PUEV/early termination; ppt’s thought on which product she was using (active or placebo)</a:t>
            </a:r>
          </a:p>
          <a:p>
            <a:endParaRPr lang="en-US" dirty="0" smtClean="0"/>
          </a:p>
          <a:p>
            <a:endParaRPr lang="en-US" dirty="0" smtClean="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05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884238"/>
          </a:xfrm>
        </p:spPr>
        <p:txBody>
          <a:bodyPr>
            <a:normAutofit fontScale="90000"/>
          </a:bodyPr>
          <a:lstStyle/>
          <a:p>
            <a:r>
              <a:rPr lang="en-US" dirty="0" smtClean="0"/>
              <a:t>Semi-Annual CRFs - Vaginal Practices</a:t>
            </a:r>
            <a:endParaRPr lang="en-US" dirty="0"/>
          </a:p>
        </p:txBody>
      </p:sp>
      <p:sp>
        <p:nvSpPr>
          <p:cNvPr id="3" name="Content Placeholder 2"/>
          <p:cNvSpPr>
            <a:spLocks noGrp="1"/>
          </p:cNvSpPr>
          <p:nvPr>
            <p:ph idx="1"/>
          </p:nvPr>
        </p:nvSpPr>
        <p:spPr>
          <a:xfrm>
            <a:off x="381000" y="1252537"/>
            <a:ext cx="8229600" cy="5376863"/>
          </a:xfrm>
        </p:spPr>
        <p:txBody>
          <a:bodyPr>
            <a:normAutofit fontScale="77500" lnSpcReduction="20000"/>
          </a:bodyPr>
          <a:lstStyle/>
          <a:p>
            <a:r>
              <a:rPr lang="en-US" dirty="0" smtClean="0"/>
              <a:t>Completed at same visits as pelvic exams</a:t>
            </a:r>
          </a:p>
          <a:p>
            <a:pPr lvl="1"/>
            <a:r>
              <a:rPr lang="en-US" dirty="0" smtClean="0"/>
              <a:t>Semi-annual, PUEV/early termination </a:t>
            </a:r>
          </a:p>
          <a:p>
            <a:pPr lvl="1">
              <a:buNone/>
            </a:pPr>
            <a:endParaRPr lang="en-US" dirty="0" smtClean="0"/>
          </a:p>
          <a:p>
            <a:r>
              <a:rPr lang="en-US" dirty="0" smtClean="0"/>
              <a:t>Interviewer-administered, local language</a:t>
            </a:r>
          </a:p>
          <a:p>
            <a:pPr>
              <a:buNone/>
            </a:pPr>
            <a:endParaRPr lang="en-US" dirty="0" smtClean="0"/>
          </a:p>
          <a:p>
            <a:r>
              <a:rPr lang="en-US" dirty="0" smtClean="0"/>
              <a:t>Similar questions as Baseline Vaginal Practices</a:t>
            </a:r>
          </a:p>
          <a:p>
            <a:pPr lvl="1"/>
            <a:r>
              <a:rPr lang="en-US" dirty="0" smtClean="0"/>
              <a:t>Items 4 and 5</a:t>
            </a:r>
          </a:p>
          <a:p>
            <a:pPr lvl="1"/>
            <a:r>
              <a:rPr lang="en-US" dirty="0" smtClean="0"/>
              <a:t>Item 5d (whether ppt has inserted fingers to clean or insert something the past 3 months </a:t>
            </a:r>
            <a:r>
              <a:rPr lang="en-US" u="sng" dirty="0" smtClean="0"/>
              <a:t>does not </a:t>
            </a:r>
            <a:r>
              <a:rPr lang="en-US" dirty="0" smtClean="0"/>
              <a:t>include Vaginal Ring insertion</a:t>
            </a:r>
          </a:p>
          <a:p>
            <a:pPr lvl="1">
              <a:buNone/>
            </a:pPr>
            <a:endParaRPr lang="en-US" dirty="0" smtClean="0"/>
          </a:p>
          <a:p>
            <a:r>
              <a:rPr lang="en-US" dirty="0" smtClean="0"/>
              <a:t>Items 1-3 involve menses and ring use</a:t>
            </a:r>
          </a:p>
          <a:p>
            <a:pPr lvl="1"/>
            <a:r>
              <a:rPr lang="en-US" dirty="0" smtClean="0"/>
              <a:t>Was ring worn during menses (even for just a part of menses)</a:t>
            </a:r>
          </a:p>
          <a:p>
            <a:pPr lvl="1"/>
            <a:r>
              <a:rPr lang="en-US" dirty="0" smtClean="0"/>
              <a:t>How did the ppt like wearing the ring during menses</a:t>
            </a:r>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6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655638"/>
          </a:xfrm>
        </p:spPr>
        <p:txBody>
          <a:bodyPr>
            <a:normAutofit fontScale="90000"/>
          </a:bodyPr>
          <a:lstStyle/>
          <a:p>
            <a:r>
              <a:rPr lang="en-US" dirty="0" smtClean="0"/>
              <a:t>Semi-Annual </a:t>
            </a:r>
            <a:r>
              <a:rPr lang="en-US" smtClean="0"/>
              <a:t>CRFs cont’d</a:t>
            </a:r>
            <a:endParaRPr lang="en-US" dirty="0"/>
          </a:p>
        </p:txBody>
      </p:sp>
      <p:sp>
        <p:nvSpPr>
          <p:cNvPr id="3" name="Content Placeholder 2"/>
          <p:cNvSpPr>
            <a:spLocks noGrp="1"/>
          </p:cNvSpPr>
          <p:nvPr>
            <p:ph idx="1"/>
          </p:nvPr>
        </p:nvSpPr>
        <p:spPr>
          <a:xfrm>
            <a:off x="304800" y="1828800"/>
            <a:ext cx="8610600" cy="3505199"/>
          </a:xfrm>
        </p:spPr>
        <p:txBody>
          <a:bodyPr>
            <a:normAutofit/>
          </a:bodyPr>
          <a:lstStyle/>
          <a:p>
            <a:r>
              <a:rPr lang="en-US" dirty="0" smtClean="0"/>
              <a:t>Pelvic Exam (p.249)</a:t>
            </a:r>
          </a:p>
          <a:p>
            <a:pPr lvl="1"/>
            <a:r>
              <a:rPr lang="en-US" dirty="0" smtClean="0"/>
              <a:t>Similar to Screening Pelvic Exam CRF</a:t>
            </a:r>
          </a:p>
          <a:p>
            <a:pPr lvl="1">
              <a:buNone/>
            </a:pPr>
            <a:endParaRPr lang="en-US" dirty="0" smtClean="0"/>
          </a:p>
          <a:p>
            <a:pPr lvl="1">
              <a:buNone/>
            </a:pPr>
            <a:endParaRPr lang="en-US" sz="1300" dirty="0" smtClean="0"/>
          </a:p>
          <a:p>
            <a:r>
              <a:rPr lang="en-US" dirty="0" smtClean="0"/>
              <a:t>STI Test Results </a:t>
            </a:r>
          </a:p>
          <a:p>
            <a:pPr lvl="1"/>
            <a:r>
              <a:rPr lang="en-US" dirty="0" smtClean="0"/>
              <a:t>Similar to Screening STI Test Results</a:t>
            </a:r>
          </a:p>
          <a:p>
            <a:pPr lvl="1">
              <a:buNone/>
            </a:pPr>
            <a:endParaRPr lang="en-US" sz="1300" dirty="0" smtClean="0"/>
          </a:p>
          <a:p>
            <a:pPr lvl="1"/>
            <a:endParaRPr lang="en-US" dirty="0" smtClean="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426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229600" cy="1143000"/>
          </a:xfrm>
        </p:spPr>
        <p:txBody>
          <a:bodyPr/>
          <a:lstStyle/>
          <a:p>
            <a:r>
              <a:rPr lang="en-US" dirty="0" smtClean="0"/>
              <a:t>Any Questions At This Time?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26"/>
          <p:cNvSpPr txBox="1">
            <a:spLocks noChangeArrowheads="1"/>
          </p:cNvSpPr>
          <p:nvPr/>
        </p:nvSpPr>
        <p:spPr bwMode="auto">
          <a:xfrm>
            <a:off x="2057400" y="2133600"/>
            <a:ext cx="1828800" cy="274638"/>
          </a:xfrm>
          <a:prstGeom prst="rect">
            <a:avLst/>
          </a:prstGeom>
          <a:noFill/>
          <a:ln w="31750">
            <a:noFill/>
            <a:miter lim="800000"/>
            <a:headEnd/>
            <a:tailEnd/>
          </a:ln>
        </p:spPr>
        <p:txBody>
          <a:bodyPr>
            <a:spAutoFit/>
          </a:bodyPr>
          <a:lstStyle/>
          <a:p>
            <a:pPr>
              <a:spcBef>
                <a:spcPct val="50000"/>
              </a:spcBef>
            </a:pPr>
            <a:endParaRPr lang="en-US" dirty="0"/>
          </a:p>
        </p:txBody>
      </p:sp>
      <p:sp>
        <p:nvSpPr>
          <p:cNvPr id="6" name="Title 1"/>
          <p:cNvSpPr>
            <a:spLocks noGrp="1"/>
          </p:cNvSpPr>
          <p:nvPr>
            <p:ph type="title"/>
          </p:nvPr>
        </p:nvSpPr>
        <p:spPr>
          <a:xfrm>
            <a:off x="457200" y="274638"/>
            <a:ext cx="8229600" cy="1143000"/>
          </a:xfrm>
        </p:spPr>
        <p:txBody>
          <a:bodyPr/>
          <a:lstStyle/>
          <a:p>
            <a:r>
              <a:rPr lang="en-US" dirty="0" smtClean="0"/>
              <a:t>Visit Codes/Visit Months Example</a:t>
            </a:r>
            <a:endParaRPr lang="en-US" dirty="0"/>
          </a:p>
        </p:txBody>
      </p:sp>
      <p:pic>
        <p:nvPicPr>
          <p:cNvPr id="5"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2057400" y="1371600"/>
          <a:ext cx="4800601" cy="5257794"/>
        </p:xfrm>
        <a:graphic>
          <a:graphicData uri="http://schemas.openxmlformats.org/drawingml/2006/table">
            <a:tbl>
              <a:tblPr/>
              <a:tblGrid>
                <a:gridCol w="1672171"/>
                <a:gridCol w="1564215"/>
                <a:gridCol w="1564215"/>
              </a:tblGrid>
              <a:tr h="276726">
                <a:tc>
                  <a:txBody>
                    <a:bodyPr/>
                    <a:lstStyle/>
                    <a:p>
                      <a:pPr marL="0" marR="0" algn="ctr">
                        <a:lnSpc>
                          <a:spcPct val="115000"/>
                        </a:lnSpc>
                        <a:spcBef>
                          <a:spcPts val="0"/>
                        </a:spcBef>
                        <a:spcAft>
                          <a:spcPts val="1000"/>
                        </a:spcAft>
                      </a:pPr>
                      <a:r>
                        <a:rPr lang="en-US" sz="1400" b="1" dirty="0">
                          <a:solidFill>
                            <a:srgbClr val="FFFFFF"/>
                          </a:solidFill>
                          <a:latin typeface="Calibri"/>
                          <a:ea typeface="Calibri"/>
                          <a:cs typeface="Times New Roman"/>
                        </a:rPr>
                        <a:t>Visit</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marL="0" marR="0" algn="ctr">
                        <a:lnSpc>
                          <a:spcPct val="115000"/>
                        </a:lnSpc>
                        <a:spcBef>
                          <a:spcPts val="0"/>
                        </a:spcBef>
                        <a:spcAft>
                          <a:spcPts val="1000"/>
                        </a:spcAft>
                      </a:pPr>
                      <a:r>
                        <a:rPr lang="en-US" sz="1400" b="1" dirty="0">
                          <a:solidFill>
                            <a:srgbClr val="FFFFFF"/>
                          </a:solidFill>
                          <a:latin typeface="Calibri"/>
                          <a:ea typeface="Calibri"/>
                          <a:cs typeface="Times New Roman"/>
                        </a:rPr>
                        <a:t>Visit </a:t>
                      </a:r>
                      <a:r>
                        <a:rPr lang="en-US" sz="1400" b="1" dirty="0" smtClean="0">
                          <a:solidFill>
                            <a:srgbClr val="FFFFFF"/>
                          </a:solidFill>
                          <a:latin typeface="Calibri"/>
                          <a:ea typeface="Calibri"/>
                          <a:cs typeface="Times New Roman"/>
                        </a:rPr>
                        <a:t>Month</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marL="0" marR="0" algn="ctr">
                        <a:lnSpc>
                          <a:spcPct val="115000"/>
                        </a:lnSpc>
                        <a:spcBef>
                          <a:spcPts val="0"/>
                        </a:spcBef>
                        <a:spcAft>
                          <a:spcPts val="0"/>
                        </a:spcAft>
                      </a:pPr>
                      <a:r>
                        <a:rPr lang="en-US" sz="1400" b="1" dirty="0">
                          <a:solidFill>
                            <a:srgbClr val="FFFFFF"/>
                          </a:solidFill>
                          <a:latin typeface="Calibri"/>
                          <a:ea typeface="Calibri"/>
                          <a:cs typeface="Times New Roman"/>
                        </a:rPr>
                        <a:t>Visit Date</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r>
              <a:tr h="276726">
                <a:tc>
                  <a:txBody>
                    <a:bodyPr/>
                    <a:lstStyle/>
                    <a:p>
                      <a:pPr marL="0" marR="0" algn="ctr">
                        <a:lnSpc>
                          <a:spcPct val="115000"/>
                        </a:lnSpc>
                        <a:spcBef>
                          <a:spcPts val="0"/>
                        </a:spcBef>
                        <a:spcAft>
                          <a:spcPts val="1000"/>
                        </a:spcAft>
                      </a:pPr>
                      <a:r>
                        <a:rPr lang="en-US" sz="1400" b="0" i="1" dirty="0">
                          <a:latin typeface="Calibri"/>
                          <a:ea typeface="Calibri"/>
                          <a:cs typeface="Times New Roman"/>
                        </a:rPr>
                        <a:t>Screening</a:t>
                      </a:r>
                      <a:endParaRPr lang="en-US" sz="1400" b="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400" i="1" dirty="0">
                          <a:latin typeface="Calibri"/>
                          <a:ea typeface="Calibri"/>
                          <a:cs typeface="Times New Roman"/>
                        </a:rPr>
                        <a:t>97.0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i="1" dirty="0">
                          <a:latin typeface="Calibri"/>
                          <a:ea typeface="Calibri"/>
                          <a:cs typeface="Times New Roman"/>
                        </a:rPr>
                        <a:t>March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bg1">
                        <a:lumMod val="85000"/>
                      </a:schemeClr>
                    </a:solidFill>
                  </a:tcPr>
                </a:tc>
              </a:tr>
              <a:tr h="276726">
                <a:tc>
                  <a:txBody>
                    <a:bodyPr/>
                    <a:lstStyle/>
                    <a:p>
                      <a:pPr marL="0" marR="0" algn="ctr">
                        <a:lnSpc>
                          <a:spcPct val="115000"/>
                        </a:lnSpc>
                        <a:spcBef>
                          <a:spcPts val="0"/>
                        </a:spcBef>
                        <a:spcAft>
                          <a:spcPts val="1000"/>
                        </a:spcAft>
                      </a:pPr>
                      <a:r>
                        <a:rPr lang="en-US" sz="1400" b="0" i="1" dirty="0">
                          <a:latin typeface="Calibri"/>
                          <a:ea typeface="Calibri"/>
                          <a:cs typeface="Times New Roman"/>
                        </a:rPr>
                        <a:t>Enrollment</a:t>
                      </a:r>
                      <a:endParaRPr lang="en-US" sz="1400" b="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400" i="1" dirty="0">
                          <a:latin typeface="Calibri"/>
                          <a:ea typeface="Calibri"/>
                          <a:cs typeface="Times New Roman"/>
                        </a:rPr>
                        <a:t>98.0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i="1" dirty="0">
                          <a:latin typeface="Calibri"/>
                          <a:ea typeface="Calibri"/>
                          <a:cs typeface="Times New Roman"/>
                        </a:rPr>
                        <a:t>April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bg1">
                        <a:lumMod val="85000"/>
                      </a:schemeClr>
                    </a:solidFill>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01.0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latin typeface="Calibri"/>
                          <a:ea typeface="Calibri"/>
                          <a:cs typeface="Times New Roman"/>
                        </a:rPr>
                        <a:t> May </a:t>
                      </a:r>
                      <a:r>
                        <a:rPr lang="en-US" sz="1400" dirty="0">
                          <a:latin typeface="Calibri"/>
                          <a:ea typeface="Calibri"/>
                          <a:cs typeface="Times New Roman"/>
                        </a:rPr>
                        <a:t>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2</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02.0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latin typeface="Calibri"/>
                          <a:ea typeface="Calibri"/>
                          <a:cs typeface="Times New Roman"/>
                        </a:rPr>
                        <a:t> 1 June </a:t>
                      </a:r>
                      <a:r>
                        <a:rPr lang="en-US" sz="1400" dirty="0">
                          <a:latin typeface="Calibri"/>
                          <a:ea typeface="Calibri"/>
                          <a:cs typeface="Times New Roman"/>
                        </a:rPr>
                        <a:t>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3</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03.0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July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4</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04.0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August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5</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05.0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September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6</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06.0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October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7</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07.0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November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8</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08.0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December 2013</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9</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smtClean="0">
                          <a:latin typeface="Calibri"/>
                          <a:ea typeface="Calibri"/>
                          <a:cs typeface="Times New Roman"/>
                        </a:rPr>
                        <a:t>09.0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January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10.0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February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11</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11.0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March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12</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12.0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April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13</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13.0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May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14</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14.0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June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15</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15.0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July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76726">
                <a:tc>
                  <a:txBody>
                    <a:bodyPr/>
                    <a:lstStyle/>
                    <a:p>
                      <a:pPr marL="0" marR="0" algn="ctr">
                        <a:lnSpc>
                          <a:spcPct val="115000"/>
                        </a:lnSpc>
                        <a:spcBef>
                          <a:spcPts val="0"/>
                        </a:spcBef>
                        <a:spcAft>
                          <a:spcPts val="1000"/>
                        </a:spcAft>
                      </a:pPr>
                      <a:r>
                        <a:rPr lang="en-US" sz="1400" b="1" dirty="0">
                          <a:latin typeface="Calibri"/>
                          <a:ea typeface="Calibri"/>
                          <a:cs typeface="Times New Roman"/>
                        </a:rPr>
                        <a:t>Month 16</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16.0</a:t>
                      </a:r>
                      <a:endParaRPr lang="en-US" sz="1400" dirty="0">
                        <a:latin typeface="Calibri"/>
                        <a:ea typeface="Calibri"/>
                        <a:cs typeface="Times New Roman"/>
                      </a:endParaRP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Calibri"/>
                          <a:ea typeface="Calibri"/>
                          <a:cs typeface="Times New Roman"/>
                        </a:rPr>
                        <a:t>August 2014</a:t>
                      </a:r>
                    </a:p>
                  </a:txBody>
                  <a:tcPr marL="64168" marR="64168"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28600" y="914400"/>
            <a:ext cx="8458200" cy="5181600"/>
          </a:xfrm>
        </p:spPr>
        <p:txBody>
          <a:bodyPr>
            <a:noAutofit/>
          </a:bodyPr>
          <a:lstStyle/>
          <a:p>
            <a:pPr marL="347663" indent="-347663">
              <a:defRPr/>
            </a:pPr>
            <a:r>
              <a:rPr lang="en-US" sz="2800" dirty="0" smtClean="0">
                <a:cs typeface="Arial" pitchFamily="34" charset="0"/>
              </a:rPr>
              <a:t>An Excel file that can be used to create the follow-up visit schedule/calendar for a ppt with actual dates</a:t>
            </a:r>
          </a:p>
          <a:p>
            <a:pPr marL="747713" lvl="1" indent="-347663">
              <a:defRPr/>
            </a:pPr>
            <a:r>
              <a:rPr lang="en-US" b="1" i="1" dirty="0" smtClean="0">
                <a:cs typeface="Arial" pitchFamily="34" charset="0"/>
              </a:rPr>
              <a:t>available @http://www.mtnstopshiv.org/node/3672</a:t>
            </a:r>
          </a:p>
          <a:p>
            <a:pPr marL="347663" indent="-347663">
              <a:buFont typeface="Arial" pitchFamily="34" charset="0"/>
              <a:buChar char="•"/>
              <a:defRPr/>
            </a:pPr>
            <a:r>
              <a:rPr lang="en-US" sz="2800" dirty="0" smtClean="0">
                <a:cs typeface="Arial" pitchFamily="34" charset="0"/>
              </a:rPr>
              <a:t>Requires the ppt’s PTID and her full Enrollment Date</a:t>
            </a:r>
          </a:p>
          <a:p>
            <a:pPr marL="347663" indent="-347663">
              <a:buFont typeface="Arial" pitchFamily="34" charset="0"/>
              <a:buChar char="•"/>
              <a:defRPr/>
            </a:pPr>
            <a:r>
              <a:rPr lang="en-US" sz="2800" dirty="0" smtClean="0">
                <a:cs typeface="Arial" pitchFamily="34" charset="0"/>
              </a:rPr>
              <a:t>For each required follow-up visit, the target date, date visit window opens, and date visit window closes are generated</a:t>
            </a:r>
          </a:p>
          <a:p>
            <a:pPr marL="347663" indent="-347663">
              <a:buFont typeface="Arial" pitchFamily="34" charset="0"/>
              <a:buChar char="•"/>
              <a:defRPr/>
            </a:pPr>
            <a:r>
              <a:rPr lang="en-US" sz="2800" dirty="0" smtClean="0">
                <a:cs typeface="Arial" pitchFamily="34" charset="0"/>
              </a:rPr>
              <a:t>Also has blank columns for site to write-in scheduled and actual visit dates</a:t>
            </a:r>
          </a:p>
          <a:p>
            <a:pPr marL="347663" indent="-347663">
              <a:buFont typeface="Arial" pitchFamily="34" charset="0"/>
              <a:buChar char="•"/>
              <a:defRPr/>
            </a:pPr>
            <a:r>
              <a:rPr lang="en-US" sz="2800" dirty="0" smtClean="0">
                <a:cs typeface="Arial" pitchFamily="34" charset="0"/>
              </a:rPr>
              <a:t>For easy reference, print and placed in the ppt’s study notebook once ppt has enrolled</a:t>
            </a:r>
            <a:endParaRPr lang="en-US" sz="2800" dirty="0">
              <a:cs typeface="Arial" pitchFamily="34" charset="0"/>
            </a:endParaRPr>
          </a:p>
        </p:txBody>
      </p:sp>
      <p:sp>
        <p:nvSpPr>
          <p:cNvPr id="7" name="Title 1"/>
          <p:cNvSpPr>
            <a:spLocks noGrp="1"/>
          </p:cNvSpPr>
          <p:nvPr>
            <p:ph type="title"/>
          </p:nvPr>
        </p:nvSpPr>
        <p:spPr>
          <a:xfrm>
            <a:off x="457200" y="0"/>
            <a:ext cx="8229600" cy="838200"/>
          </a:xfrm>
        </p:spPr>
        <p:txBody>
          <a:bodyPr/>
          <a:lstStyle/>
          <a:p>
            <a:r>
              <a:rPr lang="en-US" dirty="0" smtClean="0"/>
              <a:t>Visit Calendar Tool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1000"/>
                                        <p:tgtEl>
                                          <p:spTgt spid="512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10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10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0" dur="1000"/>
                                        <p:tgtEl>
                                          <p:spTgt spid="51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5" dur="1000"/>
                                        <p:tgtEl>
                                          <p:spTgt spid="512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0" dur="1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r>
              <a:rPr lang="en-US" dirty="0" smtClean="0"/>
              <a:t>Visit Calendar Tool – Output (also in PTD)</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609600" y="1371600"/>
            <a:ext cx="7556962" cy="495300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339493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609600"/>
            <a:ext cx="4267200" cy="838200"/>
          </a:xfrm>
        </p:spPr>
        <p:txBody>
          <a:bodyPr/>
          <a:lstStyle/>
          <a:p>
            <a:pPr>
              <a:defRPr/>
            </a:pPr>
            <a:r>
              <a:rPr lang="en-US" b="1" dirty="0" smtClean="0"/>
              <a:t>Missed Visits</a:t>
            </a:r>
          </a:p>
        </p:txBody>
      </p:sp>
      <p:sp>
        <p:nvSpPr>
          <p:cNvPr id="4099" name="Rectangle 3"/>
          <p:cNvSpPr>
            <a:spLocks noGrp="1" noChangeArrowheads="1"/>
          </p:cNvSpPr>
          <p:nvPr>
            <p:ph idx="1"/>
          </p:nvPr>
        </p:nvSpPr>
        <p:spPr>
          <a:xfrm>
            <a:off x="457200" y="2209800"/>
            <a:ext cx="8305800" cy="4267200"/>
          </a:xfrm>
        </p:spPr>
        <p:txBody>
          <a:bodyPr>
            <a:normAutofit/>
          </a:bodyPr>
          <a:lstStyle/>
          <a:p>
            <a:pPr indent="0">
              <a:buSzPct val="100000"/>
            </a:pPr>
            <a:r>
              <a:rPr lang="en-US" sz="2800" dirty="0" smtClean="0">
                <a:solidFill>
                  <a:schemeClr val="tx1"/>
                </a:solidFill>
                <a:cs typeface="Arial" pitchFamily="34" charset="0"/>
              </a:rPr>
              <a:t> A follow-up visit is missed once the window for  th</a:t>
            </a:r>
            <a:r>
              <a:rPr lang="en-US" sz="2800" dirty="0" smtClean="0">
                <a:cs typeface="Arial" pitchFamily="34" charset="0"/>
              </a:rPr>
              <a:t>e visit </a:t>
            </a:r>
            <a:r>
              <a:rPr lang="en-US" sz="2800" dirty="0" smtClean="0">
                <a:solidFill>
                  <a:schemeClr val="tx1"/>
                </a:solidFill>
                <a:cs typeface="Arial" pitchFamily="34" charset="0"/>
              </a:rPr>
              <a:t>closes and the ppt has not completed any part of the visit </a:t>
            </a:r>
          </a:p>
          <a:p>
            <a:pPr indent="0"/>
            <a:r>
              <a:rPr lang="en-US" sz="2800" dirty="0" smtClean="0">
                <a:solidFill>
                  <a:schemeClr val="tx1"/>
                </a:solidFill>
                <a:cs typeface="Arial" pitchFamily="34" charset="0"/>
              </a:rPr>
              <a:t> Ex.: A participant completes her Month 1 Visit, but then does not contact the clinic again until she appears in-person on Day 73</a:t>
            </a:r>
          </a:p>
          <a:p>
            <a:pPr lvl="1" indent="0">
              <a:buFontTx/>
              <a:buChar char="-"/>
            </a:pPr>
            <a:r>
              <a:rPr lang="en-US" sz="2400" dirty="0" smtClean="0">
                <a:cs typeface="Arial" pitchFamily="34" charset="0"/>
              </a:rPr>
              <a:t> Since the Month 2 window closed on Day 70, the ppt   </a:t>
            </a:r>
          </a:p>
          <a:p>
            <a:pPr lvl="1" indent="0">
              <a:buNone/>
            </a:pPr>
            <a:r>
              <a:rPr lang="en-US" sz="2400" dirty="0" smtClean="0">
                <a:cs typeface="Arial" pitchFamily="34" charset="0"/>
              </a:rPr>
              <a:t>  has missed her Month 2 visit </a:t>
            </a:r>
            <a:r>
              <a:rPr lang="en-US" sz="2400" dirty="0" smtClean="0">
                <a:solidFill>
                  <a:schemeClr val="tx1"/>
                </a:solidFill>
                <a:cs typeface="Arial" pitchFamily="34" charset="0"/>
              </a:rPr>
              <a:t> </a:t>
            </a:r>
          </a:p>
          <a:p>
            <a:pPr indent="0">
              <a:buFontTx/>
              <a:buNone/>
            </a:pPr>
            <a:endParaRPr lang="en-US" sz="2400" dirty="0" smtClean="0"/>
          </a:p>
        </p:txBody>
      </p:sp>
      <p:grpSp>
        <p:nvGrpSpPr>
          <p:cNvPr id="2" name="Group 5"/>
          <p:cNvGrpSpPr>
            <a:grpSpLocks/>
          </p:cNvGrpSpPr>
          <p:nvPr/>
        </p:nvGrpSpPr>
        <p:grpSpPr bwMode="auto">
          <a:xfrm>
            <a:off x="5562600" y="152400"/>
            <a:ext cx="1752600" cy="1676400"/>
            <a:chOff x="45" y="96"/>
            <a:chExt cx="479" cy="480"/>
          </a:xfrm>
        </p:grpSpPr>
        <p:sp>
          <p:nvSpPr>
            <p:cNvPr id="8247" name="Freeform 6"/>
            <p:cNvSpPr>
              <a:spLocks/>
            </p:cNvSpPr>
            <p:nvPr/>
          </p:nvSpPr>
          <p:spPr bwMode="auto">
            <a:xfrm>
              <a:off x="45" y="96"/>
              <a:ext cx="479" cy="480"/>
            </a:xfrm>
            <a:custGeom>
              <a:avLst/>
              <a:gdLst>
                <a:gd name="T0" fmla="*/ 132 w 959"/>
                <a:gd name="T1" fmla="*/ 1 h 959"/>
                <a:gd name="T2" fmla="*/ 155 w 959"/>
                <a:gd name="T3" fmla="*/ 6 h 959"/>
                <a:gd name="T4" fmla="*/ 177 w 959"/>
                <a:gd name="T5" fmla="*/ 15 h 959"/>
                <a:gd name="T6" fmla="*/ 196 w 959"/>
                <a:gd name="T7" fmla="*/ 28 h 959"/>
                <a:gd name="T8" fmla="*/ 212 w 959"/>
                <a:gd name="T9" fmla="*/ 44 h 959"/>
                <a:gd name="T10" fmla="*/ 225 w 959"/>
                <a:gd name="T11" fmla="*/ 63 h 959"/>
                <a:gd name="T12" fmla="*/ 234 w 959"/>
                <a:gd name="T13" fmla="*/ 84 h 959"/>
                <a:gd name="T14" fmla="*/ 239 w 959"/>
                <a:gd name="T15" fmla="*/ 108 h 959"/>
                <a:gd name="T16" fmla="*/ 239 w 959"/>
                <a:gd name="T17" fmla="*/ 133 h 959"/>
                <a:gd name="T18" fmla="*/ 234 w 959"/>
                <a:gd name="T19" fmla="*/ 156 h 959"/>
                <a:gd name="T20" fmla="*/ 225 w 959"/>
                <a:gd name="T21" fmla="*/ 177 h 959"/>
                <a:gd name="T22" fmla="*/ 212 w 959"/>
                <a:gd name="T23" fmla="*/ 197 h 959"/>
                <a:gd name="T24" fmla="*/ 196 w 959"/>
                <a:gd name="T25" fmla="*/ 213 h 959"/>
                <a:gd name="T26" fmla="*/ 177 w 959"/>
                <a:gd name="T27" fmla="*/ 226 h 959"/>
                <a:gd name="T28" fmla="*/ 155 w 959"/>
                <a:gd name="T29" fmla="*/ 235 h 959"/>
                <a:gd name="T30" fmla="*/ 132 w 959"/>
                <a:gd name="T31" fmla="*/ 240 h 959"/>
                <a:gd name="T32" fmla="*/ 107 w 959"/>
                <a:gd name="T33" fmla="*/ 240 h 959"/>
                <a:gd name="T34" fmla="*/ 84 w 959"/>
                <a:gd name="T35" fmla="*/ 235 h 959"/>
                <a:gd name="T36" fmla="*/ 62 w 959"/>
                <a:gd name="T37" fmla="*/ 226 h 959"/>
                <a:gd name="T38" fmla="*/ 43 w 959"/>
                <a:gd name="T39" fmla="*/ 213 h 959"/>
                <a:gd name="T40" fmla="*/ 27 w 959"/>
                <a:gd name="T41" fmla="*/ 197 h 959"/>
                <a:gd name="T42" fmla="*/ 14 w 959"/>
                <a:gd name="T43" fmla="*/ 177 h 959"/>
                <a:gd name="T44" fmla="*/ 5 w 959"/>
                <a:gd name="T45" fmla="*/ 156 h 959"/>
                <a:gd name="T46" fmla="*/ 0 w 959"/>
                <a:gd name="T47" fmla="*/ 133 h 959"/>
                <a:gd name="T48" fmla="*/ 0 w 959"/>
                <a:gd name="T49" fmla="*/ 108 h 959"/>
                <a:gd name="T50" fmla="*/ 5 w 959"/>
                <a:gd name="T51" fmla="*/ 84 h 959"/>
                <a:gd name="T52" fmla="*/ 14 w 959"/>
                <a:gd name="T53" fmla="*/ 63 h 959"/>
                <a:gd name="T54" fmla="*/ 27 w 959"/>
                <a:gd name="T55" fmla="*/ 44 h 959"/>
                <a:gd name="T56" fmla="*/ 43 w 959"/>
                <a:gd name="T57" fmla="*/ 28 h 959"/>
                <a:gd name="T58" fmla="*/ 62 w 959"/>
                <a:gd name="T59" fmla="*/ 15 h 959"/>
                <a:gd name="T60" fmla="*/ 84 w 959"/>
                <a:gd name="T61" fmla="*/ 6 h 959"/>
                <a:gd name="T62" fmla="*/ 107 w 959"/>
                <a:gd name="T63" fmla="*/ 1 h 9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9"/>
                <a:gd name="T97" fmla="*/ 0 h 959"/>
                <a:gd name="T98" fmla="*/ 959 w 959"/>
                <a:gd name="T99" fmla="*/ 959 h 9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9" h="959">
                  <a:moveTo>
                    <a:pt x="479" y="0"/>
                  </a:moveTo>
                  <a:lnTo>
                    <a:pt x="528" y="2"/>
                  </a:lnTo>
                  <a:lnTo>
                    <a:pt x="576" y="9"/>
                  </a:lnTo>
                  <a:lnTo>
                    <a:pt x="621" y="22"/>
                  </a:lnTo>
                  <a:lnTo>
                    <a:pt x="666" y="38"/>
                  </a:lnTo>
                  <a:lnTo>
                    <a:pt x="708" y="57"/>
                  </a:lnTo>
                  <a:lnTo>
                    <a:pt x="747" y="82"/>
                  </a:lnTo>
                  <a:lnTo>
                    <a:pt x="784" y="109"/>
                  </a:lnTo>
                  <a:lnTo>
                    <a:pt x="818" y="140"/>
                  </a:lnTo>
                  <a:lnTo>
                    <a:pt x="849" y="174"/>
                  </a:lnTo>
                  <a:lnTo>
                    <a:pt x="877" y="211"/>
                  </a:lnTo>
                  <a:lnTo>
                    <a:pt x="901" y="251"/>
                  </a:lnTo>
                  <a:lnTo>
                    <a:pt x="921" y="293"/>
                  </a:lnTo>
                  <a:lnTo>
                    <a:pt x="937" y="336"/>
                  </a:lnTo>
                  <a:lnTo>
                    <a:pt x="950" y="383"/>
                  </a:lnTo>
                  <a:lnTo>
                    <a:pt x="957" y="430"/>
                  </a:lnTo>
                  <a:lnTo>
                    <a:pt x="959" y="479"/>
                  </a:lnTo>
                  <a:lnTo>
                    <a:pt x="957" y="529"/>
                  </a:lnTo>
                  <a:lnTo>
                    <a:pt x="950" y="576"/>
                  </a:lnTo>
                  <a:lnTo>
                    <a:pt x="937" y="622"/>
                  </a:lnTo>
                  <a:lnTo>
                    <a:pt x="921" y="666"/>
                  </a:lnTo>
                  <a:lnTo>
                    <a:pt x="901" y="708"/>
                  </a:lnTo>
                  <a:lnTo>
                    <a:pt x="877" y="748"/>
                  </a:lnTo>
                  <a:lnTo>
                    <a:pt x="849" y="785"/>
                  </a:lnTo>
                  <a:lnTo>
                    <a:pt x="818" y="818"/>
                  </a:lnTo>
                  <a:lnTo>
                    <a:pt x="784" y="849"/>
                  </a:lnTo>
                  <a:lnTo>
                    <a:pt x="747" y="877"/>
                  </a:lnTo>
                  <a:lnTo>
                    <a:pt x="708" y="901"/>
                  </a:lnTo>
                  <a:lnTo>
                    <a:pt x="666" y="921"/>
                  </a:lnTo>
                  <a:lnTo>
                    <a:pt x="621" y="937"/>
                  </a:lnTo>
                  <a:lnTo>
                    <a:pt x="576" y="950"/>
                  </a:lnTo>
                  <a:lnTo>
                    <a:pt x="528" y="957"/>
                  </a:lnTo>
                  <a:lnTo>
                    <a:pt x="479" y="959"/>
                  </a:lnTo>
                  <a:lnTo>
                    <a:pt x="430" y="957"/>
                  </a:lnTo>
                  <a:lnTo>
                    <a:pt x="383" y="950"/>
                  </a:lnTo>
                  <a:lnTo>
                    <a:pt x="337" y="937"/>
                  </a:lnTo>
                  <a:lnTo>
                    <a:pt x="293" y="921"/>
                  </a:lnTo>
                  <a:lnTo>
                    <a:pt x="251" y="901"/>
                  </a:lnTo>
                  <a:lnTo>
                    <a:pt x="211" y="877"/>
                  </a:lnTo>
                  <a:lnTo>
                    <a:pt x="174" y="849"/>
                  </a:lnTo>
                  <a:lnTo>
                    <a:pt x="141" y="818"/>
                  </a:lnTo>
                  <a:lnTo>
                    <a:pt x="109" y="785"/>
                  </a:lnTo>
                  <a:lnTo>
                    <a:pt x="82" y="748"/>
                  </a:lnTo>
                  <a:lnTo>
                    <a:pt x="58" y="708"/>
                  </a:lnTo>
                  <a:lnTo>
                    <a:pt x="38" y="666"/>
                  </a:lnTo>
                  <a:lnTo>
                    <a:pt x="22" y="622"/>
                  </a:lnTo>
                  <a:lnTo>
                    <a:pt x="9" y="576"/>
                  </a:lnTo>
                  <a:lnTo>
                    <a:pt x="2" y="529"/>
                  </a:lnTo>
                  <a:lnTo>
                    <a:pt x="0" y="479"/>
                  </a:lnTo>
                  <a:lnTo>
                    <a:pt x="2" y="430"/>
                  </a:lnTo>
                  <a:lnTo>
                    <a:pt x="9" y="383"/>
                  </a:lnTo>
                  <a:lnTo>
                    <a:pt x="22" y="336"/>
                  </a:lnTo>
                  <a:lnTo>
                    <a:pt x="38" y="293"/>
                  </a:lnTo>
                  <a:lnTo>
                    <a:pt x="58" y="251"/>
                  </a:lnTo>
                  <a:lnTo>
                    <a:pt x="82" y="211"/>
                  </a:lnTo>
                  <a:lnTo>
                    <a:pt x="109" y="174"/>
                  </a:lnTo>
                  <a:lnTo>
                    <a:pt x="141" y="140"/>
                  </a:lnTo>
                  <a:lnTo>
                    <a:pt x="174" y="109"/>
                  </a:lnTo>
                  <a:lnTo>
                    <a:pt x="211" y="82"/>
                  </a:lnTo>
                  <a:lnTo>
                    <a:pt x="251" y="57"/>
                  </a:lnTo>
                  <a:lnTo>
                    <a:pt x="293" y="38"/>
                  </a:lnTo>
                  <a:lnTo>
                    <a:pt x="337" y="22"/>
                  </a:lnTo>
                  <a:lnTo>
                    <a:pt x="383" y="9"/>
                  </a:lnTo>
                  <a:lnTo>
                    <a:pt x="430" y="2"/>
                  </a:lnTo>
                  <a:lnTo>
                    <a:pt x="479" y="0"/>
                  </a:lnTo>
                  <a:close/>
                </a:path>
              </a:pathLst>
            </a:custGeom>
            <a:solidFill>
              <a:srgbClr val="000000"/>
            </a:solidFill>
            <a:ln w="9525">
              <a:noFill/>
              <a:round/>
              <a:headEnd/>
              <a:tailEnd/>
            </a:ln>
          </p:spPr>
          <p:txBody>
            <a:bodyPr/>
            <a:lstStyle/>
            <a:p>
              <a:endParaRPr lang="en-US" dirty="0"/>
            </a:p>
          </p:txBody>
        </p:sp>
        <p:sp>
          <p:nvSpPr>
            <p:cNvPr id="8248" name="Freeform 7"/>
            <p:cNvSpPr>
              <a:spLocks/>
            </p:cNvSpPr>
            <p:nvPr/>
          </p:nvSpPr>
          <p:spPr bwMode="auto">
            <a:xfrm>
              <a:off x="104" y="157"/>
              <a:ext cx="359" cy="359"/>
            </a:xfrm>
            <a:custGeom>
              <a:avLst/>
              <a:gdLst>
                <a:gd name="T0" fmla="*/ 99 w 719"/>
                <a:gd name="T1" fmla="*/ 1 h 718"/>
                <a:gd name="T2" fmla="*/ 116 w 719"/>
                <a:gd name="T3" fmla="*/ 4 h 718"/>
                <a:gd name="T4" fmla="*/ 132 w 719"/>
                <a:gd name="T5" fmla="*/ 11 h 718"/>
                <a:gd name="T6" fmla="*/ 147 w 719"/>
                <a:gd name="T7" fmla="*/ 21 h 718"/>
                <a:gd name="T8" fmla="*/ 159 w 719"/>
                <a:gd name="T9" fmla="*/ 33 h 718"/>
                <a:gd name="T10" fmla="*/ 168 w 719"/>
                <a:gd name="T11" fmla="*/ 47 h 718"/>
                <a:gd name="T12" fmla="*/ 175 w 719"/>
                <a:gd name="T13" fmla="*/ 62 h 718"/>
                <a:gd name="T14" fmla="*/ 179 w 719"/>
                <a:gd name="T15" fmla="*/ 81 h 718"/>
                <a:gd name="T16" fmla="*/ 179 w 719"/>
                <a:gd name="T17" fmla="*/ 98 h 718"/>
                <a:gd name="T18" fmla="*/ 175 w 719"/>
                <a:gd name="T19" fmla="*/ 116 h 718"/>
                <a:gd name="T20" fmla="*/ 168 w 719"/>
                <a:gd name="T21" fmla="*/ 133 h 718"/>
                <a:gd name="T22" fmla="*/ 159 w 719"/>
                <a:gd name="T23" fmla="*/ 147 h 718"/>
                <a:gd name="T24" fmla="*/ 147 w 719"/>
                <a:gd name="T25" fmla="*/ 159 h 718"/>
                <a:gd name="T26" fmla="*/ 132 w 719"/>
                <a:gd name="T27" fmla="*/ 169 h 718"/>
                <a:gd name="T28" fmla="*/ 116 w 719"/>
                <a:gd name="T29" fmla="*/ 176 h 718"/>
                <a:gd name="T30" fmla="*/ 99 w 719"/>
                <a:gd name="T31" fmla="*/ 179 h 718"/>
                <a:gd name="T32" fmla="*/ 80 w 719"/>
                <a:gd name="T33" fmla="*/ 179 h 718"/>
                <a:gd name="T34" fmla="*/ 63 w 719"/>
                <a:gd name="T35" fmla="*/ 176 h 718"/>
                <a:gd name="T36" fmla="*/ 47 w 719"/>
                <a:gd name="T37" fmla="*/ 169 h 718"/>
                <a:gd name="T38" fmla="*/ 32 w 719"/>
                <a:gd name="T39" fmla="*/ 159 h 718"/>
                <a:gd name="T40" fmla="*/ 20 w 719"/>
                <a:gd name="T41" fmla="*/ 147 h 718"/>
                <a:gd name="T42" fmla="*/ 10 w 719"/>
                <a:gd name="T43" fmla="*/ 133 h 718"/>
                <a:gd name="T44" fmla="*/ 4 w 719"/>
                <a:gd name="T45" fmla="*/ 116 h 718"/>
                <a:gd name="T46" fmla="*/ 0 w 719"/>
                <a:gd name="T47" fmla="*/ 98 h 718"/>
                <a:gd name="T48" fmla="*/ 0 w 719"/>
                <a:gd name="T49" fmla="*/ 81 h 718"/>
                <a:gd name="T50" fmla="*/ 4 w 719"/>
                <a:gd name="T51" fmla="*/ 62 h 718"/>
                <a:gd name="T52" fmla="*/ 10 w 719"/>
                <a:gd name="T53" fmla="*/ 47 h 718"/>
                <a:gd name="T54" fmla="*/ 20 w 719"/>
                <a:gd name="T55" fmla="*/ 33 h 718"/>
                <a:gd name="T56" fmla="*/ 32 w 719"/>
                <a:gd name="T57" fmla="*/ 21 h 718"/>
                <a:gd name="T58" fmla="*/ 47 w 719"/>
                <a:gd name="T59" fmla="*/ 11 h 718"/>
                <a:gd name="T60" fmla="*/ 63 w 719"/>
                <a:gd name="T61" fmla="*/ 4 h 718"/>
                <a:gd name="T62" fmla="*/ 80 w 719"/>
                <a:gd name="T63" fmla="*/ 1 h 7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718"/>
                <a:gd name="T98" fmla="*/ 719 w 719"/>
                <a:gd name="T99" fmla="*/ 718 h 7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718">
                  <a:moveTo>
                    <a:pt x="360" y="0"/>
                  </a:moveTo>
                  <a:lnTo>
                    <a:pt x="397" y="2"/>
                  </a:lnTo>
                  <a:lnTo>
                    <a:pt x="432" y="7"/>
                  </a:lnTo>
                  <a:lnTo>
                    <a:pt x="466" y="16"/>
                  </a:lnTo>
                  <a:lnTo>
                    <a:pt x="500" y="28"/>
                  </a:lnTo>
                  <a:lnTo>
                    <a:pt x="531" y="43"/>
                  </a:lnTo>
                  <a:lnTo>
                    <a:pt x="561" y="61"/>
                  </a:lnTo>
                  <a:lnTo>
                    <a:pt x="588" y="82"/>
                  </a:lnTo>
                  <a:lnTo>
                    <a:pt x="614" y="105"/>
                  </a:lnTo>
                  <a:lnTo>
                    <a:pt x="637" y="130"/>
                  </a:lnTo>
                  <a:lnTo>
                    <a:pt x="658" y="158"/>
                  </a:lnTo>
                  <a:lnTo>
                    <a:pt x="675" y="188"/>
                  </a:lnTo>
                  <a:lnTo>
                    <a:pt x="690" y="219"/>
                  </a:lnTo>
                  <a:lnTo>
                    <a:pt x="703" y="251"/>
                  </a:lnTo>
                  <a:lnTo>
                    <a:pt x="712" y="286"/>
                  </a:lnTo>
                  <a:lnTo>
                    <a:pt x="716" y="322"/>
                  </a:lnTo>
                  <a:lnTo>
                    <a:pt x="719" y="358"/>
                  </a:lnTo>
                  <a:lnTo>
                    <a:pt x="716" y="395"/>
                  </a:lnTo>
                  <a:lnTo>
                    <a:pt x="712" y="431"/>
                  </a:lnTo>
                  <a:lnTo>
                    <a:pt x="703" y="466"/>
                  </a:lnTo>
                  <a:lnTo>
                    <a:pt x="690" y="498"/>
                  </a:lnTo>
                  <a:lnTo>
                    <a:pt x="675" y="530"/>
                  </a:lnTo>
                  <a:lnTo>
                    <a:pt x="658" y="559"/>
                  </a:lnTo>
                  <a:lnTo>
                    <a:pt x="637" y="587"/>
                  </a:lnTo>
                  <a:lnTo>
                    <a:pt x="614" y="612"/>
                  </a:lnTo>
                  <a:lnTo>
                    <a:pt x="588" y="636"/>
                  </a:lnTo>
                  <a:lnTo>
                    <a:pt x="561" y="657"/>
                  </a:lnTo>
                  <a:lnTo>
                    <a:pt x="531" y="674"/>
                  </a:lnTo>
                  <a:lnTo>
                    <a:pt x="500" y="689"/>
                  </a:lnTo>
                  <a:lnTo>
                    <a:pt x="466" y="702"/>
                  </a:lnTo>
                  <a:lnTo>
                    <a:pt x="432" y="711"/>
                  </a:lnTo>
                  <a:lnTo>
                    <a:pt x="397" y="716"/>
                  </a:lnTo>
                  <a:lnTo>
                    <a:pt x="360" y="718"/>
                  </a:lnTo>
                  <a:lnTo>
                    <a:pt x="323" y="716"/>
                  </a:lnTo>
                  <a:lnTo>
                    <a:pt x="288" y="711"/>
                  </a:lnTo>
                  <a:lnTo>
                    <a:pt x="253" y="702"/>
                  </a:lnTo>
                  <a:lnTo>
                    <a:pt x="220" y="689"/>
                  </a:lnTo>
                  <a:lnTo>
                    <a:pt x="189" y="674"/>
                  </a:lnTo>
                  <a:lnTo>
                    <a:pt x="159" y="657"/>
                  </a:lnTo>
                  <a:lnTo>
                    <a:pt x="131" y="636"/>
                  </a:lnTo>
                  <a:lnTo>
                    <a:pt x="106" y="612"/>
                  </a:lnTo>
                  <a:lnTo>
                    <a:pt x="81" y="587"/>
                  </a:lnTo>
                  <a:lnTo>
                    <a:pt x="61" y="559"/>
                  </a:lnTo>
                  <a:lnTo>
                    <a:pt x="43" y="530"/>
                  </a:lnTo>
                  <a:lnTo>
                    <a:pt x="28" y="498"/>
                  </a:lnTo>
                  <a:lnTo>
                    <a:pt x="16" y="466"/>
                  </a:lnTo>
                  <a:lnTo>
                    <a:pt x="6" y="431"/>
                  </a:lnTo>
                  <a:lnTo>
                    <a:pt x="2" y="395"/>
                  </a:lnTo>
                  <a:lnTo>
                    <a:pt x="0" y="358"/>
                  </a:lnTo>
                  <a:lnTo>
                    <a:pt x="2" y="322"/>
                  </a:lnTo>
                  <a:lnTo>
                    <a:pt x="6" y="286"/>
                  </a:lnTo>
                  <a:lnTo>
                    <a:pt x="16" y="251"/>
                  </a:lnTo>
                  <a:lnTo>
                    <a:pt x="28" y="219"/>
                  </a:lnTo>
                  <a:lnTo>
                    <a:pt x="43" y="188"/>
                  </a:lnTo>
                  <a:lnTo>
                    <a:pt x="61" y="158"/>
                  </a:lnTo>
                  <a:lnTo>
                    <a:pt x="81" y="130"/>
                  </a:lnTo>
                  <a:lnTo>
                    <a:pt x="106" y="105"/>
                  </a:lnTo>
                  <a:lnTo>
                    <a:pt x="131" y="82"/>
                  </a:lnTo>
                  <a:lnTo>
                    <a:pt x="159" y="61"/>
                  </a:lnTo>
                  <a:lnTo>
                    <a:pt x="189" y="43"/>
                  </a:lnTo>
                  <a:lnTo>
                    <a:pt x="220" y="28"/>
                  </a:lnTo>
                  <a:lnTo>
                    <a:pt x="253" y="16"/>
                  </a:lnTo>
                  <a:lnTo>
                    <a:pt x="288" y="7"/>
                  </a:lnTo>
                  <a:lnTo>
                    <a:pt x="323" y="2"/>
                  </a:lnTo>
                  <a:lnTo>
                    <a:pt x="360" y="0"/>
                  </a:lnTo>
                  <a:close/>
                </a:path>
              </a:pathLst>
            </a:custGeom>
            <a:solidFill>
              <a:srgbClr val="FF193F"/>
            </a:solidFill>
            <a:ln w="9525">
              <a:noFill/>
              <a:round/>
              <a:headEnd/>
              <a:tailEnd/>
            </a:ln>
          </p:spPr>
          <p:txBody>
            <a:bodyPr/>
            <a:lstStyle/>
            <a:p>
              <a:endParaRPr lang="en-US" dirty="0"/>
            </a:p>
          </p:txBody>
        </p:sp>
        <p:sp>
          <p:nvSpPr>
            <p:cNvPr id="8249" name="Freeform 8"/>
            <p:cNvSpPr>
              <a:spLocks/>
            </p:cNvSpPr>
            <p:nvPr/>
          </p:nvSpPr>
          <p:spPr bwMode="auto">
            <a:xfrm>
              <a:off x="159" y="212"/>
              <a:ext cx="250" cy="250"/>
            </a:xfrm>
            <a:custGeom>
              <a:avLst/>
              <a:gdLst>
                <a:gd name="T0" fmla="*/ 69 w 500"/>
                <a:gd name="T1" fmla="*/ 1 h 500"/>
                <a:gd name="T2" fmla="*/ 82 w 500"/>
                <a:gd name="T3" fmla="*/ 3 h 500"/>
                <a:gd name="T4" fmla="*/ 93 w 500"/>
                <a:gd name="T5" fmla="*/ 8 h 500"/>
                <a:gd name="T6" fmla="*/ 103 w 500"/>
                <a:gd name="T7" fmla="*/ 14 h 500"/>
                <a:gd name="T8" fmla="*/ 111 w 500"/>
                <a:gd name="T9" fmla="*/ 23 h 500"/>
                <a:gd name="T10" fmla="*/ 118 w 500"/>
                <a:gd name="T11" fmla="*/ 33 h 500"/>
                <a:gd name="T12" fmla="*/ 123 w 500"/>
                <a:gd name="T13" fmla="*/ 44 h 500"/>
                <a:gd name="T14" fmla="*/ 125 w 500"/>
                <a:gd name="T15" fmla="*/ 56 h 500"/>
                <a:gd name="T16" fmla="*/ 125 w 500"/>
                <a:gd name="T17" fmla="*/ 69 h 500"/>
                <a:gd name="T18" fmla="*/ 123 w 500"/>
                <a:gd name="T19" fmla="*/ 81 h 500"/>
                <a:gd name="T20" fmla="*/ 118 w 500"/>
                <a:gd name="T21" fmla="*/ 92 h 500"/>
                <a:gd name="T22" fmla="*/ 111 w 500"/>
                <a:gd name="T23" fmla="*/ 103 h 500"/>
                <a:gd name="T24" fmla="*/ 103 w 500"/>
                <a:gd name="T25" fmla="*/ 111 h 500"/>
                <a:gd name="T26" fmla="*/ 93 w 500"/>
                <a:gd name="T27" fmla="*/ 118 h 500"/>
                <a:gd name="T28" fmla="*/ 82 w 500"/>
                <a:gd name="T29" fmla="*/ 122 h 500"/>
                <a:gd name="T30" fmla="*/ 69 w 500"/>
                <a:gd name="T31" fmla="*/ 125 h 500"/>
                <a:gd name="T32" fmla="*/ 57 w 500"/>
                <a:gd name="T33" fmla="*/ 125 h 500"/>
                <a:gd name="T34" fmla="*/ 44 w 500"/>
                <a:gd name="T35" fmla="*/ 122 h 500"/>
                <a:gd name="T36" fmla="*/ 33 w 500"/>
                <a:gd name="T37" fmla="*/ 118 h 500"/>
                <a:gd name="T38" fmla="*/ 23 w 500"/>
                <a:gd name="T39" fmla="*/ 111 h 500"/>
                <a:gd name="T40" fmla="*/ 15 w 500"/>
                <a:gd name="T41" fmla="*/ 103 h 500"/>
                <a:gd name="T42" fmla="*/ 8 w 500"/>
                <a:gd name="T43" fmla="*/ 92 h 500"/>
                <a:gd name="T44" fmla="*/ 3 w 500"/>
                <a:gd name="T45" fmla="*/ 81 h 500"/>
                <a:gd name="T46" fmla="*/ 1 w 500"/>
                <a:gd name="T47" fmla="*/ 69 h 500"/>
                <a:gd name="T48" fmla="*/ 1 w 500"/>
                <a:gd name="T49" fmla="*/ 56 h 500"/>
                <a:gd name="T50" fmla="*/ 3 w 500"/>
                <a:gd name="T51" fmla="*/ 44 h 500"/>
                <a:gd name="T52" fmla="*/ 8 w 500"/>
                <a:gd name="T53" fmla="*/ 33 h 500"/>
                <a:gd name="T54" fmla="*/ 15 w 500"/>
                <a:gd name="T55" fmla="*/ 23 h 500"/>
                <a:gd name="T56" fmla="*/ 23 w 500"/>
                <a:gd name="T57" fmla="*/ 14 h 500"/>
                <a:gd name="T58" fmla="*/ 33 w 500"/>
                <a:gd name="T59" fmla="*/ 8 h 500"/>
                <a:gd name="T60" fmla="*/ 44 w 500"/>
                <a:gd name="T61" fmla="*/ 3 h 500"/>
                <a:gd name="T62" fmla="*/ 57 w 500"/>
                <a:gd name="T63" fmla="*/ 1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
                <a:gd name="T97" fmla="*/ 0 h 500"/>
                <a:gd name="T98" fmla="*/ 500 w 500"/>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 h="500">
                  <a:moveTo>
                    <a:pt x="250" y="0"/>
                  </a:moveTo>
                  <a:lnTo>
                    <a:pt x="275" y="1"/>
                  </a:lnTo>
                  <a:lnTo>
                    <a:pt x="301" y="4"/>
                  </a:lnTo>
                  <a:lnTo>
                    <a:pt x="325" y="11"/>
                  </a:lnTo>
                  <a:lnTo>
                    <a:pt x="348" y="19"/>
                  </a:lnTo>
                  <a:lnTo>
                    <a:pt x="370" y="30"/>
                  </a:lnTo>
                  <a:lnTo>
                    <a:pt x="390" y="42"/>
                  </a:lnTo>
                  <a:lnTo>
                    <a:pt x="409" y="56"/>
                  </a:lnTo>
                  <a:lnTo>
                    <a:pt x="428" y="72"/>
                  </a:lnTo>
                  <a:lnTo>
                    <a:pt x="443" y="91"/>
                  </a:lnTo>
                  <a:lnTo>
                    <a:pt x="458" y="109"/>
                  </a:lnTo>
                  <a:lnTo>
                    <a:pt x="470" y="130"/>
                  </a:lnTo>
                  <a:lnTo>
                    <a:pt x="481" y="152"/>
                  </a:lnTo>
                  <a:lnTo>
                    <a:pt x="489" y="175"/>
                  </a:lnTo>
                  <a:lnTo>
                    <a:pt x="496" y="199"/>
                  </a:lnTo>
                  <a:lnTo>
                    <a:pt x="499" y="223"/>
                  </a:lnTo>
                  <a:lnTo>
                    <a:pt x="500" y="249"/>
                  </a:lnTo>
                  <a:lnTo>
                    <a:pt x="499" y="274"/>
                  </a:lnTo>
                  <a:lnTo>
                    <a:pt x="496" y="299"/>
                  </a:lnTo>
                  <a:lnTo>
                    <a:pt x="489" y="323"/>
                  </a:lnTo>
                  <a:lnTo>
                    <a:pt x="481" y="347"/>
                  </a:lnTo>
                  <a:lnTo>
                    <a:pt x="470" y="368"/>
                  </a:lnTo>
                  <a:lnTo>
                    <a:pt x="458" y="389"/>
                  </a:lnTo>
                  <a:lnTo>
                    <a:pt x="443" y="409"/>
                  </a:lnTo>
                  <a:lnTo>
                    <a:pt x="428" y="426"/>
                  </a:lnTo>
                  <a:lnTo>
                    <a:pt x="409" y="442"/>
                  </a:lnTo>
                  <a:lnTo>
                    <a:pt x="390" y="457"/>
                  </a:lnTo>
                  <a:lnTo>
                    <a:pt x="370" y="470"/>
                  </a:lnTo>
                  <a:lnTo>
                    <a:pt x="348" y="480"/>
                  </a:lnTo>
                  <a:lnTo>
                    <a:pt x="325" y="488"/>
                  </a:lnTo>
                  <a:lnTo>
                    <a:pt x="301" y="495"/>
                  </a:lnTo>
                  <a:lnTo>
                    <a:pt x="275" y="499"/>
                  </a:lnTo>
                  <a:lnTo>
                    <a:pt x="250" y="500"/>
                  </a:lnTo>
                  <a:lnTo>
                    <a:pt x="225" y="499"/>
                  </a:lnTo>
                  <a:lnTo>
                    <a:pt x="199" y="495"/>
                  </a:lnTo>
                  <a:lnTo>
                    <a:pt x="175" y="488"/>
                  </a:lnTo>
                  <a:lnTo>
                    <a:pt x="152" y="480"/>
                  </a:lnTo>
                  <a:lnTo>
                    <a:pt x="130" y="470"/>
                  </a:lnTo>
                  <a:lnTo>
                    <a:pt x="111" y="457"/>
                  </a:lnTo>
                  <a:lnTo>
                    <a:pt x="91" y="442"/>
                  </a:lnTo>
                  <a:lnTo>
                    <a:pt x="74" y="426"/>
                  </a:lnTo>
                  <a:lnTo>
                    <a:pt x="58" y="409"/>
                  </a:lnTo>
                  <a:lnTo>
                    <a:pt x="43" y="389"/>
                  </a:lnTo>
                  <a:lnTo>
                    <a:pt x="30" y="368"/>
                  </a:lnTo>
                  <a:lnTo>
                    <a:pt x="20" y="347"/>
                  </a:lnTo>
                  <a:lnTo>
                    <a:pt x="12" y="323"/>
                  </a:lnTo>
                  <a:lnTo>
                    <a:pt x="5" y="299"/>
                  </a:lnTo>
                  <a:lnTo>
                    <a:pt x="1" y="274"/>
                  </a:lnTo>
                  <a:lnTo>
                    <a:pt x="0" y="249"/>
                  </a:lnTo>
                  <a:lnTo>
                    <a:pt x="1" y="223"/>
                  </a:lnTo>
                  <a:lnTo>
                    <a:pt x="5" y="199"/>
                  </a:lnTo>
                  <a:lnTo>
                    <a:pt x="12" y="175"/>
                  </a:lnTo>
                  <a:lnTo>
                    <a:pt x="20" y="152"/>
                  </a:lnTo>
                  <a:lnTo>
                    <a:pt x="30" y="130"/>
                  </a:lnTo>
                  <a:lnTo>
                    <a:pt x="43" y="109"/>
                  </a:lnTo>
                  <a:lnTo>
                    <a:pt x="58" y="91"/>
                  </a:lnTo>
                  <a:lnTo>
                    <a:pt x="74" y="72"/>
                  </a:lnTo>
                  <a:lnTo>
                    <a:pt x="91" y="56"/>
                  </a:lnTo>
                  <a:lnTo>
                    <a:pt x="111" y="42"/>
                  </a:lnTo>
                  <a:lnTo>
                    <a:pt x="130" y="30"/>
                  </a:lnTo>
                  <a:lnTo>
                    <a:pt x="152" y="19"/>
                  </a:lnTo>
                  <a:lnTo>
                    <a:pt x="175" y="11"/>
                  </a:lnTo>
                  <a:lnTo>
                    <a:pt x="199" y="4"/>
                  </a:lnTo>
                  <a:lnTo>
                    <a:pt x="225" y="1"/>
                  </a:lnTo>
                  <a:lnTo>
                    <a:pt x="250" y="0"/>
                  </a:lnTo>
                  <a:close/>
                </a:path>
              </a:pathLst>
            </a:custGeom>
            <a:solidFill>
              <a:srgbClr val="000000"/>
            </a:solidFill>
            <a:ln w="9525">
              <a:noFill/>
              <a:round/>
              <a:headEnd/>
              <a:tailEnd/>
            </a:ln>
          </p:spPr>
          <p:txBody>
            <a:bodyPr/>
            <a:lstStyle/>
            <a:p>
              <a:endParaRPr lang="en-US" dirty="0"/>
            </a:p>
          </p:txBody>
        </p:sp>
        <p:sp>
          <p:nvSpPr>
            <p:cNvPr id="8250" name="Freeform 9"/>
            <p:cNvSpPr>
              <a:spLocks/>
            </p:cNvSpPr>
            <p:nvPr/>
          </p:nvSpPr>
          <p:spPr bwMode="auto">
            <a:xfrm>
              <a:off x="210" y="264"/>
              <a:ext cx="147" cy="147"/>
            </a:xfrm>
            <a:custGeom>
              <a:avLst/>
              <a:gdLst>
                <a:gd name="T0" fmla="*/ 37 w 292"/>
                <a:gd name="T1" fmla="*/ 0 h 293"/>
                <a:gd name="T2" fmla="*/ 45 w 292"/>
                <a:gd name="T3" fmla="*/ 1 h 293"/>
                <a:gd name="T4" fmla="*/ 52 w 292"/>
                <a:gd name="T5" fmla="*/ 3 h 293"/>
                <a:gd name="T6" fmla="*/ 58 w 292"/>
                <a:gd name="T7" fmla="*/ 7 h 293"/>
                <a:gd name="T8" fmla="*/ 63 w 292"/>
                <a:gd name="T9" fmla="*/ 11 h 293"/>
                <a:gd name="T10" fmla="*/ 68 w 292"/>
                <a:gd name="T11" fmla="*/ 17 h 293"/>
                <a:gd name="T12" fmla="*/ 71 w 292"/>
                <a:gd name="T13" fmla="*/ 23 h 293"/>
                <a:gd name="T14" fmla="*/ 73 w 292"/>
                <a:gd name="T15" fmla="*/ 30 h 293"/>
                <a:gd name="T16" fmla="*/ 74 w 292"/>
                <a:gd name="T17" fmla="*/ 37 h 293"/>
                <a:gd name="T18" fmla="*/ 73 w 292"/>
                <a:gd name="T19" fmla="*/ 44 h 293"/>
                <a:gd name="T20" fmla="*/ 71 w 292"/>
                <a:gd name="T21" fmla="*/ 51 h 293"/>
                <a:gd name="T22" fmla="*/ 68 w 292"/>
                <a:gd name="T23" fmla="*/ 58 h 293"/>
                <a:gd name="T24" fmla="*/ 63 w 292"/>
                <a:gd name="T25" fmla="*/ 63 h 293"/>
                <a:gd name="T26" fmla="*/ 58 w 292"/>
                <a:gd name="T27" fmla="*/ 67 h 293"/>
                <a:gd name="T28" fmla="*/ 52 w 292"/>
                <a:gd name="T29" fmla="*/ 71 h 293"/>
                <a:gd name="T30" fmla="*/ 45 w 292"/>
                <a:gd name="T31" fmla="*/ 73 h 293"/>
                <a:gd name="T32" fmla="*/ 37 w 292"/>
                <a:gd name="T33" fmla="*/ 74 h 293"/>
                <a:gd name="T34" fmla="*/ 29 w 292"/>
                <a:gd name="T35" fmla="*/ 73 h 293"/>
                <a:gd name="T36" fmla="*/ 23 w 292"/>
                <a:gd name="T37" fmla="*/ 71 h 293"/>
                <a:gd name="T38" fmla="*/ 16 w 292"/>
                <a:gd name="T39" fmla="*/ 67 h 293"/>
                <a:gd name="T40" fmla="*/ 11 w 292"/>
                <a:gd name="T41" fmla="*/ 63 h 293"/>
                <a:gd name="T42" fmla="*/ 7 w 292"/>
                <a:gd name="T43" fmla="*/ 58 h 293"/>
                <a:gd name="T44" fmla="*/ 3 w 292"/>
                <a:gd name="T45" fmla="*/ 51 h 293"/>
                <a:gd name="T46" fmla="*/ 1 w 292"/>
                <a:gd name="T47" fmla="*/ 44 h 293"/>
                <a:gd name="T48" fmla="*/ 0 w 292"/>
                <a:gd name="T49" fmla="*/ 37 h 293"/>
                <a:gd name="T50" fmla="*/ 1 w 292"/>
                <a:gd name="T51" fmla="*/ 30 h 293"/>
                <a:gd name="T52" fmla="*/ 3 w 292"/>
                <a:gd name="T53" fmla="*/ 23 h 293"/>
                <a:gd name="T54" fmla="*/ 7 w 292"/>
                <a:gd name="T55" fmla="*/ 17 h 293"/>
                <a:gd name="T56" fmla="*/ 11 w 292"/>
                <a:gd name="T57" fmla="*/ 11 h 293"/>
                <a:gd name="T58" fmla="*/ 16 w 292"/>
                <a:gd name="T59" fmla="*/ 7 h 293"/>
                <a:gd name="T60" fmla="*/ 23 w 292"/>
                <a:gd name="T61" fmla="*/ 3 h 293"/>
                <a:gd name="T62" fmla="*/ 29 w 292"/>
                <a:gd name="T63" fmla="*/ 1 h 293"/>
                <a:gd name="T64" fmla="*/ 37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6"/>
                  </a:lnTo>
                  <a:lnTo>
                    <a:pt x="289" y="176"/>
                  </a:lnTo>
                  <a:lnTo>
                    <a:pt x="281" y="203"/>
                  </a:lnTo>
                  <a:lnTo>
                    <a:pt x="268" y="229"/>
                  </a:lnTo>
                  <a:lnTo>
                    <a:pt x="250" y="250"/>
                  </a:lnTo>
                  <a:lnTo>
                    <a:pt x="228" y="268"/>
                  </a:lnTo>
                  <a:lnTo>
                    <a:pt x="204" y="282"/>
                  </a:lnTo>
                  <a:lnTo>
                    <a:pt x="176" y="290"/>
                  </a:lnTo>
                  <a:lnTo>
                    <a:pt x="146" y="293"/>
                  </a:lnTo>
                  <a:lnTo>
                    <a:pt x="116" y="290"/>
                  </a:lnTo>
                  <a:lnTo>
                    <a:pt x="90" y="282"/>
                  </a:lnTo>
                  <a:lnTo>
                    <a:pt x="64" y="268"/>
                  </a:lnTo>
                  <a:lnTo>
                    <a:pt x="42" y="250"/>
                  </a:lnTo>
                  <a:lnTo>
                    <a:pt x="25" y="229"/>
                  </a:lnTo>
                  <a:lnTo>
                    <a:pt x="11" y="203"/>
                  </a:lnTo>
                  <a:lnTo>
                    <a:pt x="3" y="176"/>
                  </a:lnTo>
                  <a:lnTo>
                    <a:pt x="0" y="146"/>
                  </a:lnTo>
                  <a:lnTo>
                    <a:pt x="3" y="117"/>
                  </a:lnTo>
                  <a:lnTo>
                    <a:pt x="11" y="89"/>
                  </a:lnTo>
                  <a:lnTo>
                    <a:pt x="25" y="65"/>
                  </a:lnTo>
                  <a:lnTo>
                    <a:pt x="42" y="43"/>
                  </a:lnTo>
                  <a:lnTo>
                    <a:pt x="64" y="26"/>
                  </a:lnTo>
                  <a:lnTo>
                    <a:pt x="90" y="12"/>
                  </a:lnTo>
                  <a:lnTo>
                    <a:pt x="116" y="4"/>
                  </a:lnTo>
                  <a:lnTo>
                    <a:pt x="146" y="0"/>
                  </a:lnTo>
                  <a:close/>
                </a:path>
              </a:pathLst>
            </a:custGeom>
            <a:solidFill>
              <a:srgbClr val="FF193F"/>
            </a:solidFill>
            <a:ln w="9525">
              <a:noFill/>
              <a:round/>
              <a:headEnd/>
              <a:tailEnd/>
            </a:ln>
          </p:spPr>
          <p:txBody>
            <a:bodyPr/>
            <a:lstStyle/>
            <a:p>
              <a:endParaRPr lang="en-US" dirty="0"/>
            </a:p>
          </p:txBody>
        </p:sp>
        <p:sp>
          <p:nvSpPr>
            <p:cNvPr id="8251" name="Freeform 10"/>
            <p:cNvSpPr>
              <a:spLocks/>
            </p:cNvSpPr>
            <p:nvPr/>
          </p:nvSpPr>
          <p:spPr bwMode="auto">
            <a:xfrm>
              <a:off x="256" y="316"/>
              <a:ext cx="53" cy="52"/>
            </a:xfrm>
            <a:custGeom>
              <a:avLst/>
              <a:gdLst>
                <a:gd name="T0" fmla="*/ 13 w 106"/>
                <a:gd name="T1" fmla="*/ 0 h 105"/>
                <a:gd name="T2" fmla="*/ 15 w 106"/>
                <a:gd name="T3" fmla="*/ 0 h 105"/>
                <a:gd name="T4" fmla="*/ 19 w 106"/>
                <a:gd name="T5" fmla="*/ 1 h 105"/>
                <a:gd name="T6" fmla="*/ 21 w 106"/>
                <a:gd name="T7" fmla="*/ 2 h 105"/>
                <a:gd name="T8" fmla="*/ 23 w 106"/>
                <a:gd name="T9" fmla="*/ 3 h 105"/>
                <a:gd name="T10" fmla="*/ 24 w 106"/>
                <a:gd name="T11" fmla="*/ 5 h 105"/>
                <a:gd name="T12" fmla="*/ 26 w 106"/>
                <a:gd name="T13" fmla="*/ 7 h 105"/>
                <a:gd name="T14" fmla="*/ 27 w 106"/>
                <a:gd name="T15" fmla="*/ 10 h 105"/>
                <a:gd name="T16" fmla="*/ 27 w 106"/>
                <a:gd name="T17" fmla="*/ 13 h 105"/>
                <a:gd name="T18" fmla="*/ 27 w 106"/>
                <a:gd name="T19" fmla="*/ 15 h 105"/>
                <a:gd name="T20" fmla="*/ 26 w 106"/>
                <a:gd name="T21" fmla="*/ 18 h 105"/>
                <a:gd name="T22" fmla="*/ 24 w 106"/>
                <a:gd name="T23" fmla="*/ 20 h 105"/>
                <a:gd name="T24" fmla="*/ 23 w 106"/>
                <a:gd name="T25" fmla="*/ 22 h 105"/>
                <a:gd name="T26" fmla="*/ 21 w 106"/>
                <a:gd name="T27" fmla="*/ 23 h 105"/>
                <a:gd name="T28" fmla="*/ 19 w 106"/>
                <a:gd name="T29" fmla="*/ 25 h 105"/>
                <a:gd name="T30" fmla="*/ 15 w 106"/>
                <a:gd name="T31" fmla="*/ 25 h 105"/>
                <a:gd name="T32" fmla="*/ 13 w 106"/>
                <a:gd name="T33" fmla="*/ 26 h 105"/>
                <a:gd name="T34" fmla="*/ 11 w 106"/>
                <a:gd name="T35" fmla="*/ 25 h 105"/>
                <a:gd name="T36" fmla="*/ 8 w 106"/>
                <a:gd name="T37" fmla="*/ 25 h 105"/>
                <a:gd name="T38" fmla="*/ 6 w 106"/>
                <a:gd name="T39" fmla="*/ 23 h 105"/>
                <a:gd name="T40" fmla="*/ 3 w 106"/>
                <a:gd name="T41" fmla="*/ 22 h 105"/>
                <a:gd name="T42" fmla="*/ 3 w 106"/>
                <a:gd name="T43" fmla="*/ 20 h 105"/>
                <a:gd name="T44" fmla="*/ 1 w 106"/>
                <a:gd name="T45" fmla="*/ 18 h 105"/>
                <a:gd name="T46" fmla="*/ 1 w 106"/>
                <a:gd name="T47" fmla="*/ 15 h 105"/>
                <a:gd name="T48" fmla="*/ 0 w 106"/>
                <a:gd name="T49" fmla="*/ 13 h 105"/>
                <a:gd name="T50" fmla="*/ 1 w 106"/>
                <a:gd name="T51" fmla="*/ 10 h 105"/>
                <a:gd name="T52" fmla="*/ 1 w 106"/>
                <a:gd name="T53" fmla="*/ 7 h 105"/>
                <a:gd name="T54" fmla="*/ 3 w 106"/>
                <a:gd name="T55" fmla="*/ 5 h 105"/>
                <a:gd name="T56" fmla="*/ 3 w 106"/>
                <a:gd name="T57" fmla="*/ 3 h 105"/>
                <a:gd name="T58" fmla="*/ 6 w 106"/>
                <a:gd name="T59" fmla="*/ 2 h 105"/>
                <a:gd name="T60" fmla="*/ 8 w 106"/>
                <a:gd name="T61" fmla="*/ 1 h 105"/>
                <a:gd name="T62" fmla="*/ 11 w 106"/>
                <a:gd name="T63" fmla="*/ 0 h 105"/>
                <a:gd name="T64" fmla="*/ 13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0"/>
                  </a:moveTo>
                  <a:lnTo>
                    <a:pt x="63" y="1"/>
                  </a:lnTo>
                  <a:lnTo>
                    <a:pt x="73" y="4"/>
                  </a:lnTo>
                  <a:lnTo>
                    <a:pt x="83" y="9"/>
                  </a:lnTo>
                  <a:lnTo>
                    <a:pt x="90" y="15"/>
                  </a:lnTo>
                  <a:lnTo>
                    <a:pt x="96" y="23"/>
                  </a:lnTo>
                  <a:lnTo>
                    <a:pt x="101" y="31"/>
                  </a:lnTo>
                  <a:lnTo>
                    <a:pt x="105" y="41"/>
                  </a:lnTo>
                  <a:lnTo>
                    <a:pt x="106" y="52"/>
                  </a:lnTo>
                  <a:lnTo>
                    <a:pt x="105" y="62"/>
                  </a:lnTo>
                  <a:lnTo>
                    <a:pt x="101" y="72"/>
                  </a:lnTo>
                  <a:lnTo>
                    <a:pt x="96" y="82"/>
                  </a:lnTo>
                  <a:lnTo>
                    <a:pt x="90" y="90"/>
                  </a:lnTo>
                  <a:lnTo>
                    <a:pt x="83" y="95"/>
                  </a:lnTo>
                  <a:lnTo>
                    <a:pt x="73" y="100"/>
                  </a:lnTo>
                  <a:lnTo>
                    <a:pt x="63" y="103"/>
                  </a:lnTo>
                  <a:lnTo>
                    <a:pt x="53" y="105"/>
                  </a:lnTo>
                  <a:lnTo>
                    <a:pt x="42" y="103"/>
                  </a:lnTo>
                  <a:lnTo>
                    <a:pt x="32" y="100"/>
                  </a:lnTo>
                  <a:lnTo>
                    <a:pt x="23" y="95"/>
                  </a:lnTo>
                  <a:lnTo>
                    <a:pt x="15" y="90"/>
                  </a:lnTo>
                  <a:lnTo>
                    <a:pt x="9" y="82"/>
                  </a:lnTo>
                  <a:lnTo>
                    <a:pt x="4" y="72"/>
                  </a:lnTo>
                  <a:lnTo>
                    <a:pt x="1" y="62"/>
                  </a:lnTo>
                  <a:lnTo>
                    <a:pt x="0" y="52"/>
                  </a:lnTo>
                  <a:lnTo>
                    <a:pt x="1" y="41"/>
                  </a:lnTo>
                  <a:lnTo>
                    <a:pt x="4" y="31"/>
                  </a:lnTo>
                  <a:lnTo>
                    <a:pt x="9" y="23"/>
                  </a:lnTo>
                  <a:lnTo>
                    <a:pt x="15" y="15"/>
                  </a:lnTo>
                  <a:lnTo>
                    <a:pt x="23" y="9"/>
                  </a:lnTo>
                  <a:lnTo>
                    <a:pt x="32" y="4"/>
                  </a:lnTo>
                  <a:lnTo>
                    <a:pt x="42" y="1"/>
                  </a:lnTo>
                  <a:lnTo>
                    <a:pt x="53" y="0"/>
                  </a:lnTo>
                  <a:close/>
                </a:path>
              </a:pathLst>
            </a:custGeom>
            <a:solidFill>
              <a:srgbClr val="000000"/>
            </a:solidFill>
            <a:ln w="9525">
              <a:noFill/>
              <a:round/>
              <a:headEnd/>
              <a:tailEnd/>
            </a:ln>
          </p:spPr>
          <p:txBody>
            <a:bodyPr/>
            <a:lstStyle/>
            <a:p>
              <a:endParaRPr lang="en-US" dirty="0"/>
            </a:p>
          </p:txBody>
        </p:sp>
      </p:grpSp>
      <p:grpSp>
        <p:nvGrpSpPr>
          <p:cNvPr id="3" name="Group 11"/>
          <p:cNvGrpSpPr>
            <a:grpSpLocks/>
          </p:cNvGrpSpPr>
          <p:nvPr/>
        </p:nvGrpSpPr>
        <p:grpSpPr bwMode="auto">
          <a:xfrm rot="4705840">
            <a:off x="7668507" y="674880"/>
            <a:ext cx="935038" cy="1173163"/>
            <a:chOff x="137" y="32"/>
            <a:chExt cx="301" cy="355"/>
          </a:xfrm>
        </p:grpSpPr>
        <p:sp>
          <p:nvSpPr>
            <p:cNvPr id="8198" name="Freeform 12"/>
            <p:cNvSpPr>
              <a:spLocks/>
            </p:cNvSpPr>
            <p:nvPr/>
          </p:nvSpPr>
          <p:spPr bwMode="auto">
            <a:xfrm>
              <a:off x="245" y="35"/>
              <a:ext cx="105" cy="168"/>
            </a:xfrm>
            <a:custGeom>
              <a:avLst/>
              <a:gdLst>
                <a:gd name="T0" fmla="*/ 1 w 210"/>
                <a:gd name="T1" fmla="*/ 84 h 337"/>
                <a:gd name="T2" fmla="*/ 52 w 210"/>
                <a:gd name="T3" fmla="*/ 32 h 337"/>
                <a:gd name="T4" fmla="*/ 53 w 210"/>
                <a:gd name="T5" fmla="*/ 0 h 337"/>
                <a:gd name="T6" fmla="*/ 0 w 210"/>
                <a:gd name="T7" fmla="*/ 49 h 337"/>
                <a:gd name="T8" fmla="*/ 1 w 210"/>
                <a:gd name="T9" fmla="*/ 84 h 337"/>
                <a:gd name="T10" fmla="*/ 0 60000 65536"/>
                <a:gd name="T11" fmla="*/ 0 60000 65536"/>
                <a:gd name="T12" fmla="*/ 0 60000 65536"/>
                <a:gd name="T13" fmla="*/ 0 60000 65536"/>
                <a:gd name="T14" fmla="*/ 0 60000 65536"/>
                <a:gd name="T15" fmla="*/ 0 w 210"/>
                <a:gd name="T16" fmla="*/ 0 h 337"/>
                <a:gd name="T17" fmla="*/ 210 w 210"/>
                <a:gd name="T18" fmla="*/ 337 h 337"/>
              </a:gdLst>
              <a:ahLst/>
              <a:cxnLst>
                <a:cxn ang="T10">
                  <a:pos x="T0" y="T1"/>
                </a:cxn>
                <a:cxn ang="T11">
                  <a:pos x="T2" y="T3"/>
                </a:cxn>
                <a:cxn ang="T12">
                  <a:pos x="T4" y="T5"/>
                </a:cxn>
                <a:cxn ang="T13">
                  <a:pos x="T6" y="T7"/>
                </a:cxn>
                <a:cxn ang="T14">
                  <a:pos x="T8" y="T9"/>
                </a:cxn>
              </a:cxnLst>
              <a:rect l="T15" t="T16" r="T17" b="T18"/>
              <a:pathLst>
                <a:path w="210" h="337">
                  <a:moveTo>
                    <a:pt x="4" y="337"/>
                  </a:moveTo>
                  <a:lnTo>
                    <a:pt x="207" y="131"/>
                  </a:lnTo>
                  <a:lnTo>
                    <a:pt x="210" y="0"/>
                  </a:lnTo>
                  <a:lnTo>
                    <a:pt x="0" y="199"/>
                  </a:lnTo>
                  <a:lnTo>
                    <a:pt x="4" y="337"/>
                  </a:lnTo>
                  <a:close/>
                </a:path>
              </a:pathLst>
            </a:custGeom>
            <a:solidFill>
              <a:srgbClr val="FFBF4C"/>
            </a:solidFill>
            <a:ln w="9525">
              <a:noFill/>
              <a:round/>
              <a:headEnd/>
              <a:tailEnd/>
            </a:ln>
          </p:spPr>
          <p:txBody>
            <a:bodyPr/>
            <a:lstStyle/>
            <a:p>
              <a:endParaRPr lang="en-US" dirty="0"/>
            </a:p>
          </p:txBody>
        </p:sp>
        <p:sp>
          <p:nvSpPr>
            <p:cNvPr id="8199" name="Freeform 13"/>
            <p:cNvSpPr>
              <a:spLocks/>
            </p:cNvSpPr>
            <p:nvPr/>
          </p:nvSpPr>
          <p:spPr bwMode="auto">
            <a:xfrm>
              <a:off x="246" y="98"/>
              <a:ext cx="106" cy="107"/>
            </a:xfrm>
            <a:custGeom>
              <a:avLst/>
              <a:gdLst>
                <a:gd name="T0" fmla="*/ 51 w 212"/>
                <a:gd name="T1" fmla="*/ 1 h 213"/>
                <a:gd name="T2" fmla="*/ 51 w 212"/>
                <a:gd name="T3" fmla="*/ 1 h 213"/>
                <a:gd name="T4" fmla="*/ 0 w 212"/>
                <a:gd name="T5" fmla="*/ 52 h 213"/>
                <a:gd name="T6" fmla="*/ 2 w 212"/>
                <a:gd name="T7" fmla="*/ 54 h 213"/>
                <a:gd name="T8" fmla="*/ 53 w 212"/>
                <a:gd name="T9" fmla="*/ 2 h 213"/>
                <a:gd name="T10" fmla="*/ 53 w 212"/>
                <a:gd name="T11" fmla="*/ 1 h 213"/>
                <a:gd name="T12" fmla="*/ 53 w 212"/>
                <a:gd name="T13" fmla="*/ 2 h 213"/>
                <a:gd name="T14" fmla="*/ 53 w 212"/>
                <a:gd name="T15" fmla="*/ 1 h 213"/>
                <a:gd name="T16" fmla="*/ 53 w 212"/>
                <a:gd name="T17" fmla="*/ 1 h 213"/>
                <a:gd name="T18" fmla="*/ 52 w 212"/>
                <a:gd name="T19" fmla="*/ 0 h 213"/>
                <a:gd name="T20" fmla="*/ 51 w 212"/>
                <a:gd name="T21" fmla="*/ 1 h 213"/>
                <a:gd name="T22" fmla="*/ 51 w 212"/>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13"/>
                <a:gd name="T38" fmla="*/ 212 w 212"/>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13">
                  <a:moveTo>
                    <a:pt x="201" y="4"/>
                  </a:moveTo>
                  <a:lnTo>
                    <a:pt x="203" y="1"/>
                  </a:lnTo>
                  <a:lnTo>
                    <a:pt x="0" y="206"/>
                  </a:lnTo>
                  <a:lnTo>
                    <a:pt x="7" y="213"/>
                  </a:lnTo>
                  <a:lnTo>
                    <a:pt x="210" y="8"/>
                  </a:lnTo>
                  <a:lnTo>
                    <a:pt x="212" y="4"/>
                  </a:lnTo>
                  <a:lnTo>
                    <a:pt x="210" y="8"/>
                  </a:lnTo>
                  <a:lnTo>
                    <a:pt x="211" y="4"/>
                  </a:lnTo>
                  <a:lnTo>
                    <a:pt x="210" y="1"/>
                  </a:lnTo>
                  <a:lnTo>
                    <a:pt x="206" y="0"/>
                  </a:lnTo>
                  <a:lnTo>
                    <a:pt x="203" y="1"/>
                  </a:lnTo>
                  <a:lnTo>
                    <a:pt x="201" y="4"/>
                  </a:lnTo>
                  <a:close/>
                </a:path>
              </a:pathLst>
            </a:custGeom>
            <a:solidFill>
              <a:srgbClr val="000000"/>
            </a:solidFill>
            <a:ln w="9525">
              <a:noFill/>
              <a:round/>
              <a:headEnd/>
              <a:tailEnd/>
            </a:ln>
          </p:spPr>
          <p:txBody>
            <a:bodyPr/>
            <a:lstStyle/>
            <a:p>
              <a:endParaRPr lang="en-US" dirty="0"/>
            </a:p>
          </p:txBody>
        </p:sp>
        <p:sp>
          <p:nvSpPr>
            <p:cNvPr id="8200" name="Freeform 14"/>
            <p:cNvSpPr>
              <a:spLocks/>
            </p:cNvSpPr>
            <p:nvPr/>
          </p:nvSpPr>
          <p:spPr bwMode="auto">
            <a:xfrm>
              <a:off x="346" y="32"/>
              <a:ext cx="7" cy="69"/>
            </a:xfrm>
            <a:custGeom>
              <a:avLst/>
              <a:gdLst>
                <a:gd name="T0" fmla="*/ 3 w 13"/>
                <a:gd name="T1" fmla="*/ 3 h 137"/>
                <a:gd name="T2" fmla="*/ 1 w 13"/>
                <a:gd name="T3" fmla="*/ 2 h 137"/>
                <a:gd name="T4" fmla="*/ 0 w 13"/>
                <a:gd name="T5" fmla="*/ 35 h 137"/>
                <a:gd name="T6" fmla="*/ 3 w 13"/>
                <a:gd name="T7" fmla="*/ 35 h 137"/>
                <a:gd name="T8" fmla="*/ 4 w 13"/>
                <a:gd name="T9" fmla="*/ 2 h 137"/>
                <a:gd name="T10" fmla="*/ 1 w 13"/>
                <a:gd name="T11" fmla="*/ 1 h 137"/>
                <a:gd name="T12" fmla="*/ 4 w 13"/>
                <a:gd name="T13" fmla="*/ 2 h 137"/>
                <a:gd name="T14" fmla="*/ 3 w 13"/>
                <a:gd name="T15" fmla="*/ 1 h 137"/>
                <a:gd name="T16" fmla="*/ 2 w 13"/>
                <a:gd name="T17" fmla="*/ 0 h 137"/>
                <a:gd name="T18" fmla="*/ 1 w 13"/>
                <a:gd name="T19" fmla="*/ 1 h 137"/>
                <a:gd name="T20" fmla="*/ 1 w 13"/>
                <a:gd name="T21" fmla="*/ 2 h 137"/>
                <a:gd name="T22" fmla="*/ 3 w 13"/>
                <a:gd name="T23" fmla="*/ 3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7"/>
                <a:gd name="T38" fmla="*/ 13 w 13"/>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7">
                  <a:moveTo>
                    <a:pt x="11" y="9"/>
                  </a:moveTo>
                  <a:lnTo>
                    <a:pt x="2" y="6"/>
                  </a:lnTo>
                  <a:lnTo>
                    <a:pt x="0" y="137"/>
                  </a:lnTo>
                  <a:lnTo>
                    <a:pt x="11" y="137"/>
                  </a:lnTo>
                  <a:lnTo>
                    <a:pt x="13" y="6"/>
                  </a:lnTo>
                  <a:lnTo>
                    <a:pt x="4" y="3"/>
                  </a:lnTo>
                  <a:lnTo>
                    <a:pt x="13" y="6"/>
                  </a:lnTo>
                  <a:lnTo>
                    <a:pt x="11" y="3"/>
                  </a:lnTo>
                  <a:lnTo>
                    <a:pt x="8" y="0"/>
                  </a:lnTo>
                  <a:lnTo>
                    <a:pt x="4" y="3"/>
                  </a:lnTo>
                  <a:lnTo>
                    <a:pt x="2" y="6"/>
                  </a:lnTo>
                  <a:lnTo>
                    <a:pt x="11" y="9"/>
                  </a:lnTo>
                  <a:close/>
                </a:path>
              </a:pathLst>
            </a:custGeom>
            <a:solidFill>
              <a:srgbClr val="000000"/>
            </a:solidFill>
            <a:ln w="9525">
              <a:noFill/>
              <a:round/>
              <a:headEnd/>
              <a:tailEnd/>
            </a:ln>
          </p:spPr>
          <p:txBody>
            <a:bodyPr/>
            <a:lstStyle/>
            <a:p>
              <a:endParaRPr lang="en-US" dirty="0"/>
            </a:p>
          </p:txBody>
        </p:sp>
        <p:sp>
          <p:nvSpPr>
            <p:cNvPr id="8201" name="Freeform 15"/>
            <p:cNvSpPr>
              <a:spLocks/>
            </p:cNvSpPr>
            <p:nvPr/>
          </p:nvSpPr>
          <p:spPr bwMode="auto">
            <a:xfrm>
              <a:off x="243" y="33"/>
              <a:ext cx="109" cy="104"/>
            </a:xfrm>
            <a:custGeom>
              <a:avLst/>
              <a:gdLst>
                <a:gd name="T0" fmla="*/ 3 w 219"/>
                <a:gd name="T1" fmla="*/ 51 h 207"/>
                <a:gd name="T2" fmla="*/ 2 w 219"/>
                <a:gd name="T3" fmla="*/ 52 h 207"/>
                <a:gd name="T4" fmla="*/ 54 w 219"/>
                <a:gd name="T5" fmla="*/ 2 h 207"/>
                <a:gd name="T6" fmla="*/ 53 w 219"/>
                <a:gd name="T7" fmla="*/ 0 h 207"/>
                <a:gd name="T8" fmla="*/ 0 w 219"/>
                <a:gd name="T9" fmla="*/ 50 h 207"/>
                <a:gd name="T10" fmla="*/ 0 w 219"/>
                <a:gd name="T11" fmla="*/ 51 h 207"/>
                <a:gd name="T12" fmla="*/ 0 w 219"/>
                <a:gd name="T13" fmla="*/ 50 h 207"/>
                <a:gd name="T14" fmla="*/ 0 w 219"/>
                <a:gd name="T15" fmla="*/ 51 h 207"/>
                <a:gd name="T16" fmla="*/ 0 w 219"/>
                <a:gd name="T17" fmla="*/ 52 h 207"/>
                <a:gd name="T18" fmla="*/ 1 w 219"/>
                <a:gd name="T19" fmla="*/ 52 h 207"/>
                <a:gd name="T20" fmla="*/ 2 w 219"/>
                <a:gd name="T21" fmla="*/ 52 h 207"/>
                <a:gd name="T22" fmla="*/ 3 w 219"/>
                <a:gd name="T23" fmla="*/ 51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207"/>
                <a:gd name="T38" fmla="*/ 219 w 21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207">
                  <a:moveTo>
                    <a:pt x="12" y="202"/>
                  </a:moveTo>
                  <a:lnTo>
                    <a:pt x="9" y="206"/>
                  </a:lnTo>
                  <a:lnTo>
                    <a:pt x="219" y="6"/>
                  </a:lnTo>
                  <a:lnTo>
                    <a:pt x="212" y="0"/>
                  </a:lnTo>
                  <a:lnTo>
                    <a:pt x="2" y="199"/>
                  </a:lnTo>
                  <a:lnTo>
                    <a:pt x="0" y="202"/>
                  </a:lnTo>
                  <a:lnTo>
                    <a:pt x="2" y="199"/>
                  </a:lnTo>
                  <a:lnTo>
                    <a:pt x="1" y="202"/>
                  </a:lnTo>
                  <a:lnTo>
                    <a:pt x="2" y="206"/>
                  </a:lnTo>
                  <a:lnTo>
                    <a:pt x="6" y="207"/>
                  </a:lnTo>
                  <a:lnTo>
                    <a:pt x="9" y="206"/>
                  </a:lnTo>
                  <a:lnTo>
                    <a:pt x="12" y="202"/>
                  </a:lnTo>
                  <a:close/>
                </a:path>
              </a:pathLst>
            </a:custGeom>
            <a:solidFill>
              <a:srgbClr val="000000"/>
            </a:solidFill>
            <a:ln w="9525">
              <a:noFill/>
              <a:round/>
              <a:headEnd/>
              <a:tailEnd/>
            </a:ln>
          </p:spPr>
          <p:txBody>
            <a:bodyPr/>
            <a:lstStyle/>
            <a:p>
              <a:endParaRPr lang="en-US" dirty="0"/>
            </a:p>
          </p:txBody>
        </p:sp>
        <p:sp>
          <p:nvSpPr>
            <p:cNvPr id="8202" name="Freeform 16"/>
            <p:cNvSpPr>
              <a:spLocks/>
            </p:cNvSpPr>
            <p:nvPr/>
          </p:nvSpPr>
          <p:spPr bwMode="auto">
            <a:xfrm>
              <a:off x="243" y="135"/>
              <a:ext cx="8" cy="71"/>
            </a:xfrm>
            <a:custGeom>
              <a:avLst/>
              <a:gdLst>
                <a:gd name="T0" fmla="*/ 1 w 16"/>
                <a:gd name="T1" fmla="*/ 34 h 142"/>
                <a:gd name="T2" fmla="*/ 4 w 16"/>
                <a:gd name="T3" fmla="*/ 35 h 142"/>
                <a:gd name="T4" fmla="*/ 3 w 16"/>
                <a:gd name="T5" fmla="*/ 0 h 142"/>
                <a:gd name="T6" fmla="*/ 0 w 16"/>
                <a:gd name="T7" fmla="*/ 0 h 142"/>
                <a:gd name="T8" fmla="*/ 1 w 16"/>
                <a:gd name="T9" fmla="*/ 35 h 142"/>
                <a:gd name="T10" fmla="*/ 3 w 16"/>
                <a:gd name="T11" fmla="*/ 36 h 142"/>
                <a:gd name="T12" fmla="*/ 1 w 16"/>
                <a:gd name="T13" fmla="*/ 35 h 142"/>
                <a:gd name="T14" fmla="*/ 1 w 16"/>
                <a:gd name="T15" fmla="*/ 36 h 142"/>
                <a:gd name="T16" fmla="*/ 2 w 16"/>
                <a:gd name="T17" fmla="*/ 36 h 142"/>
                <a:gd name="T18" fmla="*/ 3 w 16"/>
                <a:gd name="T19" fmla="*/ 36 h 142"/>
                <a:gd name="T20" fmla="*/ 4 w 16"/>
                <a:gd name="T21" fmla="*/ 35 h 142"/>
                <a:gd name="T22" fmla="*/ 1 w 16"/>
                <a:gd name="T23" fmla="*/ 34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8"/>
                  </a:lnTo>
                  <a:lnTo>
                    <a:pt x="12" y="0"/>
                  </a:lnTo>
                  <a:lnTo>
                    <a:pt x="0" y="0"/>
                  </a:lnTo>
                  <a:lnTo>
                    <a:pt x="5" y="138"/>
                  </a:lnTo>
                  <a:lnTo>
                    <a:pt x="14" y="141"/>
                  </a:lnTo>
                  <a:lnTo>
                    <a:pt x="5" y="138"/>
                  </a:lnTo>
                  <a:lnTo>
                    <a:pt x="7" y="141"/>
                  </a:lnTo>
                  <a:lnTo>
                    <a:pt x="10" y="142"/>
                  </a:lnTo>
                  <a:lnTo>
                    <a:pt x="14" y="141"/>
                  </a:lnTo>
                  <a:lnTo>
                    <a:pt x="16" y="138"/>
                  </a:lnTo>
                  <a:lnTo>
                    <a:pt x="7" y="134"/>
                  </a:lnTo>
                  <a:close/>
                </a:path>
              </a:pathLst>
            </a:custGeom>
            <a:solidFill>
              <a:srgbClr val="000000"/>
            </a:solidFill>
            <a:ln w="9525">
              <a:noFill/>
              <a:round/>
              <a:headEnd/>
              <a:tailEnd/>
            </a:ln>
          </p:spPr>
          <p:txBody>
            <a:bodyPr/>
            <a:lstStyle/>
            <a:p>
              <a:endParaRPr lang="en-US" dirty="0"/>
            </a:p>
          </p:txBody>
        </p:sp>
        <p:sp>
          <p:nvSpPr>
            <p:cNvPr id="8203" name="Freeform 17"/>
            <p:cNvSpPr>
              <a:spLocks/>
            </p:cNvSpPr>
            <p:nvPr/>
          </p:nvSpPr>
          <p:spPr bwMode="auto">
            <a:xfrm>
              <a:off x="297" y="101"/>
              <a:ext cx="138" cy="138"/>
            </a:xfrm>
            <a:custGeom>
              <a:avLst/>
              <a:gdLst>
                <a:gd name="T0" fmla="*/ 0 w 275"/>
                <a:gd name="T1" fmla="*/ 69 h 277"/>
                <a:gd name="T2" fmla="*/ 37 w 275"/>
                <a:gd name="T3" fmla="*/ 8 h 277"/>
                <a:gd name="T4" fmla="*/ 69 w 275"/>
                <a:gd name="T5" fmla="*/ 0 h 277"/>
                <a:gd name="T6" fmla="*/ 36 w 275"/>
                <a:gd name="T7" fmla="*/ 61 h 277"/>
                <a:gd name="T8" fmla="*/ 0 w 275"/>
                <a:gd name="T9" fmla="*/ 69 h 277"/>
                <a:gd name="T10" fmla="*/ 0 60000 65536"/>
                <a:gd name="T11" fmla="*/ 0 60000 65536"/>
                <a:gd name="T12" fmla="*/ 0 60000 65536"/>
                <a:gd name="T13" fmla="*/ 0 60000 65536"/>
                <a:gd name="T14" fmla="*/ 0 60000 65536"/>
                <a:gd name="T15" fmla="*/ 0 w 275"/>
                <a:gd name="T16" fmla="*/ 0 h 277"/>
                <a:gd name="T17" fmla="*/ 275 w 275"/>
                <a:gd name="T18" fmla="*/ 277 h 277"/>
              </a:gdLst>
              <a:ahLst/>
              <a:cxnLst>
                <a:cxn ang="T10">
                  <a:pos x="T0" y="T1"/>
                </a:cxn>
                <a:cxn ang="T11">
                  <a:pos x="T2" y="T3"/>
                </a:cxn>
                <a:cxn ang="T12">
                  <a:pos x="T4" y="T5"/>
                </a:cxn>
                <a:cxn ang="T13">
                  <a:pos x="T6" y="T7"/>
                </a:cxn>
                <a:cxn ang="T14">
                  <a:pos x="T8" y="T9"/>
                </a:cxn>
              </a:cxnLst>
              <a:rect l="T15" t="T16" r="T17" b="T18"/>
              <a:pathLst>
                <a:path w="275" h="277">
                  <a:moveTo>
                    <a:pt x="0" y="277"/>
                  </a:moveTo>
                  <a:lnTo>
                    <a:pt x="148" y="33"/>
                  </a:lnTo>
                  <a:lnTo>
                    <a:pt x="275" y="0"/>
                  </a:lnTo>
                  <a:lnTo>
                    <a:pt x="144" y="246"/>
                  </a:lnTo>
                  <a:lnTo>
                    <a:pt x="0" y="277"/>
                  </a:lnTo>
                  <a:close/>
                </a:path>
              </a:pathLst>
            </a:custGeom>
            <a:solidFill>
              <a:srgbClr val="FFBF4C"/>
            </a:solidFill>
            <a:ln w="9525">
              <a:noFill/>
              <a:round/>
              <a:headEnd/>
              <a:tailEnd/>
            </a:ln>
          </p:spPr>
          <p:txBody>
            <a:bodyPr/>
            <a:lstStyle/>
            <a:p>
              <a:endParaRPr lang="en-US" dirty="0"/>
            </a:p>
          </p:txBody>
        </p:sp>
        <p:sp>
          <p:nvSpPr>
            <p:cNvPr id="8204" name="Freeform 18"/>
            <p:cNvSpPr>
              <a:spLocks/>
            </p:cNvSpPr>
            <p:nvPr/>
          </p:nvSpPr>
          <p:spPr bwMode="auto">
            <a:xfrm>
              <a:off x="295" y="114"/>
              <a:ext cx="79" cy="126"/>
            </a:xfrm>
            <a:custGeom>
              <a:avLst/>
              <a:gdLst>
                <a:gd name="T0" fmla="*/ 38 w 158"/>
                <a:gd name="T1" fmla="*/ 0 h 252"/>
                <a:gd name="T2" fmla="*/ 38 w 158"/>
                <a:gd name="T3" fmla="*/ 1 h 252"/>
                <a:gd name="T4" fmla="*/ 0 w 158"/>
                <a:gd name="T5" fmla="*/ 62 h 252"/>
                <a:gd name="T6" fmla="*/ 2 w 158"/>
                <a:gd name="T7" fmla="*/ 63 h 252"/>
                <a:gd name="T8" fmla="*/ 40 w 158"/>
                <a:gd name="T9" fmla="*/ 2 h 252"/>
                <a:gd name="T10" fmla="*/ 39 w 158"/>
                <a:gd name="T11" fmla="*/ 3 h 252"/>
                <a:gd name="T12" fmla="*/ 40 w 158"/>
                <a:gd name="T13" fmla="*/ 2 h 252"/>
                <a:gd name="T14" fmla="*/ 40 w 158"/>
                <a:gd name="T15" fmla="*/ 2 h 252"/>
                <a:gd name="T16" fmla="*/ 39 w 158"/>
                <a:gd name="T17" fmla="*/ 1 h 252"/>
                <a:gd name="T18" fmla="*/ 38 w 158"/>
                <a:gd name="T19" fmla="*/ 1 h 252"/>
                <a:gd name="T20" fmla="*/ 38 w 158"/>
                <a:gd name="T21" fmla="*/ 1 h 252"/>
                <a:gd name="T22" fmla="*/ 38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8"/>
                  </a:lnTo>
                  <a:lnTo>
                    <a:pt x="9" y="252"/>
                  </a:lnTo>
                  <a:lnTo>
                    <a:pt x="158" y="8"/>
                  </a:lnTo>
                  <a:lnTo>
                    <a:pt x="154" y="11"/>
                  </a:lnTo>
                  <a:lnTo>
                    <a:pt x="158" y="8"/>
                  </a:lnTo>
                  <a:lnTo>
                    <a:pt x="158" y="5"/>
                  </a:lnTo>
                  <a:lnTo>
                    <a:pt x="156" y="1"/>
                  </a:lnTo>
                  <a:lnTo>
                    <a:pt x="151" y="1"/>
                  </a:lnTo>
                  <a:lnTo>
                    <a:pt x="149" y="3"/>
                  </a:lnTo>
                  <a:lnTo>
                    <a:pt x="152" y="0"/>
                  </a:lnTo>
                  <a:close/>
                </a:path>
              </a:pathLst>
            </a:custGeom>
            <a:solidFill>
              <a:srgbClr val="000000"/>
            </a:solidFill>
            <a:ln w="9525">
              <a:noFill/>
              <a:round/>
              <a:headEnd/>
              <a:tailEnd/>
            </a:ln>
          </p:spPr>
          <p:txBody>
            <a:bodyPr/>
            <a:lstStyle/>
            <a:p>
              <a:endParaRPr lang="en-US" dirty="0"/>
            </a:p>
          </p:txBody>
        </p:sp>
        <p:sp>
          <p:nvSpPr>
            <p:cNvPr id="8205" name="Freeform 19"/>
            <p:cNvSpPr>
              <a:spLocks/>
            </p:cNvSpPr>
            <p:nvPr/>
          </p:nvSpPr>
          <p:spPr bwMode="auto">
            <a:xfrm>
              <a:off x="371" y="98"/>
              <a:ext cx="67" cy="22"/>
            </a:xfrm>
            <a:custGeom>
              <a:avLst/>
              <a:gdLst>
                <a:gd name="T0" fmla="*/ 34 w 134"/>
                <a:gd name="T1" fmla="*/ 2 h 43"/>
                <a:gd name="T2" fmla="*/ 31 w 134"/>
                <a:gd name="T3" fmla="*/ 0 h 43"/>
                <a:gd name="T4" fmla="*/ 0 w 134"/>
                <a:gd name="T5" fmla="*/ 8 h 43"/>
                <a:gd name="T6" fmla="*/ 1 w 134"/>
                <a:gd name="T7" fmla="*/ 11 h 43"/>
                <a:gd name="T8" fmla="*/ 33 w 134"/>
                <a:gd name="T9" fmla="*/ 3 h 43"/>
                <a:gd name="T10" fmla="*/ 30 w 134"/>
                <a:gd name="T11" fmla="*/ 1 h 43"/>
                <a:gd name="T12" fmla="*/ 33 w 134"/>
                <a:gd name="T13" fmla="*/ 3 h 43"/>
                <a:gd name="T14" fmla="*/ 34 w 134"/>
                <a:gd name="T15" fmla="*/ 3 h 43"/>
                <a:gd name="T16" fmla="*/ 34 w 134"/>
                <a:gd name="T17" fmla="*/ 1 h 43"/>
                <a:gd name="T18" fmla="*/ 33 w 134"/>
                <a:gd name="T19" fmla="*/ 1 h 43"/>
                <a:gd name="T20" fmla="*/ 31 w 134"/>
                <a:gd name="T21" fmla="*/ 0 h 43"/>
                <a:gd name="T22" fmla="*/ 34 w 134"/>
                <a:gd name="T23" fmla="*/ 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3"/>
                <a:gd name="T38" fmla="*/ 134 w 13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3">
                  <a:moveTo>
                    <a:pt x="133" y="8"/>
                  </a:moveTo>
                  <a:lnTo>
                    <a:pt x="127" y="0"/>
                  </a:lnTo>
                  <a:lnTo>
                    <a:pt x="0" y="32"/>
                  </a:lnTo>
                  <a:lnTo>
                    <a:pt x="2" y="43"/>
                  </a:lnTo>
                  <a:lnTo>
                    <a:pt x="129" y="11"/>
                  </a:lnTo>
                  <a:lnTo>
                    <a:pt x="123" y="3"/>
                  </a:lnTo>
                  <a:lnTo>
                    <a:pt x="129" y="11"/>
                  </a:lnTo>
                  <a:lnTo>
                    <a:pt x="133" y="9"/>
                  </a:lnTo>
                  <a:lnTo>
                    <a:pt x="134" y="4"/>
                  </a:lnTo>
                  <a:lnTo>
                    <a:pt x="131" y="1"/>
                  </a:lnTo>
                  <a:lnTo>
                    <a:pt x="127" y="0"/>
                  </a:lnTo>
                  <a:lnTo>
                    <a:pt x="133" y="8"/>
                  </a:lnTo>
                  <a:close/>
                </a:path>
              </a:pathLst>
            </a:custGeom>
            <a:solidFill>
              <a:srgbClr val="000000"/>
            </a:solidFill>
            <a:ln w="9525">
              <a:noFill/>
              <a:round/>
              <a:headEnd/>
              <a:tailEnd/>
            </a:ln>
          </p:spPr>
          <p:txBody>
            <a:bodyPr/>
            <a:lstStyle/>
            <a:p>
              <a:endParaRPr lang="en-US" dirty="0"/>
            </a:p>
          </p:txBody>
        </p:sp>
        <p:sp>
          <p:nvSpPr>
            <p:cNvPr id="8206" name="Freeform 20"/>
            <p:cNvSpPr>
              <a:spLocks/>
            </p:cNvSpPr>
            <p:nvPr/>
          </p:nvSpPr>
          <p:spPr bwMode="auto">
            <a:xfrm>
              <a:off x="367" y="100"/>
              <a:ext cx="70" cy="126"/>
            </a:xfrm>
            <a:custGeom>
              <a:avLst/>
              <a:gdLst>
                <a:gd name="T0" fmla="*/ 1 w 141"/>
                <a:gd name="T1" fmla="*/ 63 h 254"/>
                <a:gd name="T2" fmla="*/ 2 w 141"/>
                <a:gd name="T3" fmla="*/ 62 h 254"/>
                <a:gd name="T4" fmla="*/ 35 w 141"/>
                <a:gd name="T5" fmla="*/ 1 h 254"/>
                <a:gd name="T6" fmla="*/ 32 w 141"/>
                <a:gd name="T7" fmla="*/ 0 h 254"/>
                <a:gd name="T8" fmla="*/ 0 w 141"/>
                <a:gd name="T9" fmla="*/ 61 h 254"/>
                <a:gd name="T10" fmla="*/ 0 w 141"/>
                <a:gd name="T11" fmla="*/ 60 h 254"/>
                <a:gd name="T12" fmla="*/ 0 w 141"/>
                <a:gd name="T13" fmla="*/ 61 h 254"/>
                <a:gd name="T14" fmla="*/ 0 w 141"/>
                <a:gd name="T15" fmla="*/ 62 h 254"/>
                <a:gd name="T16" fmla="*/ 0 w 141"/>
                <a:gd name="T17" fmla="*/ 63 h 254"/>
                <a:gd name="T18" fmla="*/ 1 w 141"/>
                <a:gd name="T19" fmla="*/ 63 h 254"/>
                <a:gd name="T20" fmla="*/ 2 w 141"/>
                <a:gd name="T21" fmla="*/ 62 h 254"/>
                <a:gd name="T22" fmla="*/ 1 w 141"/>
                <a:gd name="T23" fmla="*/ 63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4"/>
                <a:gd name="T38" fmla="*/ 141 w 14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4">
                  <a:moveTo>
                    <a:pt x="6" y="254"/>
                  </a:moveTo>
                  <a:lnTo>
                    <a:pt x="9" y="250"/>
                  </a:lnTo>
                  <a:lnTo>
                    <a:pt x="141" y="5"/>
                  </a:lnTo>
                  <a:lnTo>
                    <a:pt x="131" y="0"/>
                  </a:lnTo>
                  <a:lnTo>
                    <a:pt x="0" y="246"/>
                  </a:lnTo>
                  <a:lnTo>
                    <a:pt x="3" y="242"/>
                  </a:lnTo>
                  <a:lnTo>
                    <a:pt x="0" y="246"/>
                  </a:lnTo>
                  <a:lnTo>
                    <a:pt x="0" y="249"/>
                  </a:lnTo>
                  <a:lnTo>
                    <a:pt x="3" y="253"/>
                  </a:lnTo>
                  <a:lnTo>
                    <a:pt x="7" y="253"/>
                  </a:lnTo>
                  <a:lnTo>
                    <a:pt x="9" y="250"/>
                  </a:lnTo>
                  <a:lnTo>
                    <a:pt x="6" y="254"/>
                  </a:lnTo>
                  <a:close/>
                </a:path>
              </a:pathLst>
            </a:custGeom>
            <a:solidFill>
              <a:srgbClr val="000000"/>
            </a:solidFill>
            <a:ln w="9525">
              <a:noFill/>
              <a:round/>
              <a:headEnd/>
              <a:tailEnd/>
            </a:ln>
          </p:spPr>
          <p:txBody>
            <a:bodyPr/>
            <a:lstStyle/>
            <a:p>
              <a:endParaRPr lang="en-US" dirty="0"/>
            </a:p>
          </p:txBody>
        </p:sp>
        <p:sp>
          <p:nvSpPr>
            <p:cNvPr id="8207" name="Freeform 21"/>
            <p:cNvSpPr>
              <a:spLocks/>
            </p:cNvSpPr>
            <p:nvPr/>
          </p:nvSpPr>
          <p:spPr bwMode="auto">
            <a:xfrm>
              <a:off x="295" y="221"/>
              <a:ext cx="75" cy="21"/>
            </a:xfrm>
            <a:custGeom>
              <a:avLst/>
              <a:gdLst>
                <a:gd name="T0" fmla="*/ 0 w 150"/>
                <a:gd name="T1" fmla="*/ 8 h 43"/>
                <a:gd name="T2" fmla="*/ 1 w 150"/>
                <a:gd name="T3" fmla="*/ 10 h 43"/>
                <a:gd name="T4" fmla="*/ 38 w 150"/>
                <a:gd name="T5" fmla="*/ 3 h 43"/>
                <a:gd name="T6" fmla="*/ 37 w 150"/>
                <a:gd name="T7" fmla="*/ 0 h 43"/>
                <a:gd name="T8" fmla="*/ 1 w 150"/>
                <a:gd name="T9" fmla="*/ 7 h 43"/>
                <a:gd name="T10" fmla="*/ 2 w 150"/>
                <a:gd name="T11" fmla="*/ 9 h 43"/>
                <a:gd name="T12" fmla="*/ 1 w 150"/>
                <a:gd name="T13" fmla="*/ 7 h 43"/>
                <a:gd name="T14" fmla="*/ 0 w 150"/>
                <a:gd name="T15" fmla="*/ 8 h 43"/>
                <a:gd name="T16" fmla="*/ 0 w 150"/>
                <a:gd name="T17" fmla="*/ 9 h 43"/>
                <a:gd name="T18" fmla="*/ 1 w 150"/>
                <a:gd name="T19" fmla="*/ 10 h 43"/>
                <a:gd name="T20" fmla="*/ 1 w 150"/>
                <a:gd name="T21" fmla="*/ 10 h 43"/>
                <a:gd name="T22" fmla="*/ 0 w 150"/>
                <a:gd name="T23" fmla="*/ 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3"/>
                <a:gd name="T38" fmla="*/ 150 w 15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3">
                  <a:moveTo>
                    <a:pt x="0" y="35"/>
                  </a:moveTo>
                  <a:lnTo>
                    <a:pt x="6" y="43"/>
                  </a:lnTo>
                  <a:lnTo>
                    <a:pt x="150" y="12"/>
                  </a:lnTo>
                  <a:lnTo>
                    <a:pt x="147" y="0"/>
                  </a:lnTo>
                  <a:lnTo>
                    <a:pt x="3" y="31"/>
                  </a:lnTo>
                  <a:lnTo>
                    <a:pt x="9" y="39"/>
                  </a:lnTo>
                  <a:lnTo>
                    <a:pt x="3" y="31"/>
                  </a:lnTo>
                  <a:lnTo>
                    <a:pt x="0" y="34"/>
                  </a:lnTo>
                  <a:lnTo>
                    <a:pt x="0" y="38"/>
                  </a:lnTo>
                  <a:lnTo>
                    <a:pt x="1" y="42"/>
                  </a:lnTo>
                  <a:lnTo>
                    <a:pt x="6" y="43"/>
                  </a:lnTo>
                  <a:lnTo>
                    <a:pt x="0" y="35"/>
                  </a:lnTo>
                  <a:close/>
                </a:path>
              </a:pathLst>
            </a:custGeom>
            <a:solidFill>
              <a:srgbClr val="000000"/>
            </a:solidFill>
            <a:ln w="9525">
              <a:noFill/>
              <a:round/>
              <a:headEnd/>
              <a:tailEnd/>
            </a:ln>
          </p:spPr>
          <p:txBody>
            <a:bodyPr/>
            <a:lstStyle/>
            <a:p>
              <a:endParaRPr lang="en-US" dirty="0"/>
            </a:p>
          </p:txBody>
        </p:sp>
        <p:sp>
          <p:nvSpPr>
            <p:cNvPr id="8208" name="Freeform 22"/>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FFFF"/>
            </a:solidFill>
            <a:ln w="9525">
              <a:noFill/>
              <a:round/>
              <a:headEnd/>
              <a:tailEnd/>
            </a:ln>
          </p:spPr>
          <p:txBody>
            <a:bodyPr/>
            <a:lstStyle/>
            <a:p>
              <a:endParaRPr lang="en-US" dirty="0"/>
            </a:p>
          </p:txBody>
        </p:sp>
        <p:sp>
          <p:nvSpPr>
            <p:cNvPr id="8209" name="Freeform 23"/>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8210" name="Freeform 24"/>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8211" name="Freeform 25"/>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8212" name="Freeform 26"/>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8213" name="Freeform 27"/>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8214" name="Freeform 28"/>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E5B7"/>
            </a:solidFill>
            <a:ln w="9525">
              <a:noFill/>
              <a:round/>
              <a:headEnd/>
              <a:tailEnd/>
            </a:ln>
          </p:spPr>
          <p:txBody>
            <a:bodyPr/>
            <a:lstStyle/>
            <a:p>
              <a:endParaRPr lang="en-US" dirty="0"/>
            </a:p>
          </p:txBody>
        </p:sp>
        <p:sp>
          <p:nvSpPr>
            <p:cNvPr id="8215" name="Freeform 29"/>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8216" name="Freeform 30"/>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8217" name="Freeform 31"/>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8218" name="Freeform 32"/>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8219" name="Freeform 33"/>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8220" name="Freeform 34"/>
            <p:cNvSpPr>
              <a:spLocks/>
            </p:cNvSpPr>
            <p:nvPr/>
          </p:nvSpPr>
          <p:spPr bwMode="auto">
            <a:xfrm>
              <a:off x="333" y="65"/>
              <a:ext cx="1" cy="44"/>
            </a:xfrm>
            <a:custGeom>
              <a:avLst/>
              <a:gdLst>
                <a:gd name="T0" fmla="*/ 0 w 1"/>
                <a:gd name="T1" fmla="*/ 0 h 89"/>
                <a:gd name="T2" fmla="*/ 0 w 1"/>
                <a:gd name="T3" fmla="*/ 22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9"/>
                  </a:lnTo>
                  <a:lnTo>
                    <a:pt x="0" y="0"/>
                  </a:lnTo>
                  <a:close/>
                </a:path>
              </a:pathLst>
            </a:custGeom>
            <a:solidFill>
              <a:srgbClr val="FFFFFF"/>
            </a:solidFill>
            <a:ln w="9525">
              <a:noFill/>
              <a:round/>
              <a:headEnd/>
              <a:tailEnd/>
            </a:ln>
          </p:spPr>
          <p:txBody>
            <a:bodyPr/>
            <a:lstStyle/>
            <a:p>
              <a:endParaRPr lang="en-US" dirty="0"/>
            </a:p>
          </p:txBody>
        </p:sp>
        <p:sp>
          <p:nvSpPr>
            <p:cNvPr id="8221" name="Freeform 35"/>
            <p:cNvSpPr>
              <a:spLocks/>
            </p:cNvSpPr>
            <p:nvPr/>
          </p:nvSpPr>
          <p:spPr bwMode="auto">
            <a:xfrm>
              <a:off x="330" y="62"/>
              <a:ext cx="6" cy="3"/>
            </a:xfrm>
            <a:custGeom>
              <a:avLst/>
              <a:gdLst>
                <a:gd name="T0" fmla="*/ 3 w 12"/>
                <a:gd name="T1" fmla="*/ 2 h 6"/>
                <a:gd name="T2" fmla="*/ 3 w 12"/>
                <a:gd name="T3" fmla="*/ 1 h 6"/>
                <a:gd name="T4" fmla="*/ 2 w 12"/>
                <a:gd name="T5" fmla="*/ 0 h 6"/>
                <a:gd name="T6" fmla="*/ 1 w 12"/>
                <a:gd name="T7" fmla="*/ 1 h 6"/>
                <a:gd name="T8" fmla="*/ 0 w 12"/>
                <a:gd name="T9" fmla="*/ 2 h 6"/>
                <a:gd name="T10" fmla="*/ 3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2"/>
                  </a:lnTo>
                  <a:lnTo>
                    <a:pt x="6" y="0"/>
                  </a:lnTo>
                  <a:lnTo>
                    <a:pt x="3" y="2"/>
                  </a:lnTo>
                  <a:lnTo>
                    <a:pt x="0" y="6"/>
                  </a:lnTo>
                  <a:lnTo>
                    <a:pt x="12" y="6"/>
                  </a:lnTo>
                  <a:close/>
                </a:path>
              </a:pathLst>
            </a:custGeom>
            <a:solidFill>
              <a:srgbClr val="FFFFFF"/>
            </a:solidFill>
            <a:ln w="9525">
              <a:noFill/>
              <a:round/>
              <a:headEnd/>
              <a:tailEnd/>
            </a:ln>
          </p:spPr>
          <p:txBody>
            <a:bodyPr/>
            <a:lstStyle/>
            <a:p>
              <a:endParaRPr lang="en-US" dirty="0"/>
            </a:p>
          </p:txBody>
        </p:sp>
        <p:sp>
          <p:nvSpPr>
            <p:cNvPr id="8222" name="Freeform 36"/>
            <p:cNvSpPr>
              <a:spLocks/>
            </p:cNvSpPr>
            <p:nvPr/>
          </p:nvSpPr>
          <p:spPr bwMode="auto">
            <a:xfrm>
              <a:off x="330" y="65"/>
              <a:ext cx="6" cy="44"/>
            </a:xfrm>
            <a:custGeom>
              <a:avLst/>
              <a:gdLst>
                <a:gd name="T0" fmla="*/ 2 w 12"/>
                <a:gd name="T1" fmla="*/ 22 h 89"/>
                <a:gd name="T2" fmla="*/ 3 w 12"/>
                <a:gd name="T3" fmla="*/ 22 h 89"/>
                <a:gd name="T4" fmla="*/ 3 w 12"/>
                <a:gd name="T5" fmla="*/ 0 h 89"/>
                <a:gd name="T6" fmla="*/ 0 w 12"/>
                <a:gd name="T7" fmla="*/ 0 h 89"/>
                <a:gd name="T8" fmla="*/ 0 w 12"/>
                <a:gd name="T9" fmla="*/ 22 h 89"/>
                <a:gd name="T10" fmla="*/ 2 w 12"/>
                <a:gd name="T11" fmla="*/ 22 h 89"/>
                <a:gd name="T12" fmla="*/ 0 60000 65536"/>
                <a:gd name="T13" fmla="*/ 0 60000 65536"/>
                <a:gd name="T14" fmla="*/ 0 60000 65536"/>
                <a:gd name="T15" fmla="*/ 0 60000 65536"/>
                <a:gd name="T16" fmla="*/ 0 60000 65536"/>
                <a:gd name="T17" fmla="*/ 0 60000 65536"/>
                <a:gd name="T18" fmla="*/ 0 w 12"/>
                <a:gd name="T19" fmla="*/ 0 h 89"/>
                <a:gd name="T20" fmla="*/ 12 w 1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 h="89">
                  <a:moveTo>
                    <a:pt x="6" y="89"/>
                  </a:moveTo>
                  <a:lnTo>
                    <a:pt x="12" y="89"/>
                  </a:lnTo>
                  <a:lnTo>
                    <a:pt x="12" y="0"/>
                  </a:lnTo>
                  <a:lnTo>
                    <a:pt x="0" y="0"/>
                  </a:lnTo>
                  <a:lnTo>
                    <a:pt x="0" y="89"/>
                  </a:lnTo>
                  <a:lnTo>
                    <a:pt x="6" y="89"/>
                  </a:lnTo>
                  <a:close/>
                </a:path>
              </a:pathLst>
            </a:custGeom>
            <a:solidFill>
              <a:srgbClr val="FFFFFF"/>
            </a:solidFill>
            <a:ln w="9525">
              <a:noFill/>
              <a:round/>
              <a:headEnd/>
              <a:tailEnd/>
            </a:ln>
          </p:spPr>
          <p:txBody>
            <a:bodyPr/>
            <a:lstStyle/>
            <a:p>
              <a:endParaRPr lang="en-US" dirty="0"/>
            </a:p>
          </p:txBody>
        </p:sp>
        <p:sp>
          <p:nvSpPr>
            <p:cNvPr id="8223" name="Freeform 37"/>
            <p:cNvSpPr>
              <a:spLocks/>
            </p:cNvSpPr>
            <p:nvPr/>
          </p:nvSpPr>
          <p:spPr bwMode="auto">
            <a:xfrm>
              <a:off x="330" y="109"/>
              <a:ext cx="6" cy="3"/>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3" y="3"/>
                  </a:lnTo>
                  <a:lnTo>
                    <a:pt x="6" y="4"/>
                  </a:lnTo>
                  <a:lnTo>
                    <a:pt x="9" y="3"/>
                  </a:lnTo>
                  <a:lnTo>
                    <a:pt x="12" y="0"/>
                  </a:lnTo>
                  <a:lnTo>
                    <a:pt x="0" y="0"/>
                  </a:lnTo>
                  <a:close/>
                </a:path>
              </a:pathLst>
            </a:custGeom>
            <a:solidFill>
              <a:srgbClr val="FFFFFF"/>
            </a:solidFill>
            <a:ln w="9525">
              <a:noFill/>
              <a:round/>
              <a:headEnd/>
              <a:tailEnd/>
            </a:ln>
          </p:spPr>
          <p:txBody>
            <a:bodyPr/>
            <a:lstStyle/>
            <a:p>
              <a:endParaRPr lang="en-US" dirty="0"/>
            </a:p>
          </p:txBody>
        </p:sp>
        <p:sp>
          <p:nvSpPr>
            <p:cNvPr id="8224" name="Freeform 38"/>
            <p:cNvSpPr>
              <a:spLocks/>
            </p:cNvSpPr>
            <p:nvPr/>
          </p:nvSpPr>
          <p:spPr bwMode="auto">
            <a:xfrm>
              <a:off x="317" y="81"/>
              <a:ext cx="1" cy="41"/>
            </a:xfrm>
            <a:custGeom>
              <a:avLst/>
              <a:gdLst>
                <a:gd name="T0" fmla="*/ 0 w 1"/>
                <a:gd name="T1" fmla="*/ 0 h 83"/>
                <a:gd name="T2" fmla="*/ 0 w 1"/>
                <a:gd name="T3" fmla="*/ 20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w="9525">
              <a:noFill/>
              <a:round/>
              <a:headEnd/>
              <a:tailEnd/>
            </a:ln>
          </p:spPr>
          <p:txBody>
            <a:bodyPr/>
            <a:lstStyle/>
            <a:p>
              <a:endParaRPr lang="en-US" dirty="0"/>
            </a:p>
          </p:txBody>
        </p:sp>
        <p:sp>
          <p:nvSpPr>
            <p:cNvPr id="8225" name="Freeform 39"/>
            <p:cNvSpPr>
              <a:spLocks/>
            </p:cNvSpPr>
            <p:nvPr/>
          </p:nvSpPr>
          <p:spPr bwMode="auto">
            <a:xfrm>
              <a:off x="315" y="78"/>
              <a:ext cx="5" cy="3"/>
            </a:xfrm>
            <a:custGeom>
              <a:avLst/>
              <a:gdLst>
                <a:gd name="T0" fmla="*/ 2 w 12"/>
                <a:gd name="T1" fmla="*/ 2 h 6"/>
                <a:gd name="T2" fmla="*/ 2 w 12"/>
                <a:gd name="T3" fmla="*/ 1 h 6"/>
                <a:gd name="T4" fmla="*/ 1 w 12"/>
                <a:gd name="T5" fmla="*/ 0 h 6"/>
                <a:gd name="T6" fmla="*/ 0 w 12"/>
                <a:gd name="T7" fmla="*/ 1 h 6"/>
                <a:gd name="T8" fmla="*/ 0 w 12"/>
                <a:gd name="T9" fmla="*/ 2 h 6"/>
                <a:gd name="T10" fmla="*/ 2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3"/>
                  </a:lnTo>
                  <a:lnTo>
                    <a:pt x="6" y="0"/>
                  </a:lnTo>
                  <a:lnTo>
                    <a:pt x="2" y="3"/>
                  </a:lnTo>
                  <a:lnTo>
                    <a:pt x="0" y="6"/>
                  </a:lnTo>
                  <a:lnTo>
                    <a:pt x="12" y="6"/>
                  </a:lnTo>
                  <a:close/>
                </a:path>
              </a:pathLst>
            </a:custGeom>
            <a:solidFill>
              <a:srgbClr val="FFFFFF"/>
            </a:solidFill>
            <a:ln w="9525">
              <a:noFill/>
              <a:round/>
              <a:headEnd/>
              <a:tailEnd/>
            </a:ln>
          </p:spPr>
          <p:txBody>
            <a:bodyPr/>
            <a:lstStyle/>
            <a:p>
              <a:endParaRPr lang="en-US" dirty="0"/>
            </a:p>
          </p:txBody>
        </p:sp>
        <p:sp>
          <p:nvSpPr>
            <p:cNvPr id="8226" name="Freeform 40"/>
            <p:cNvSpPr>
              <a:spLocks/>
            </p:cNvSpPr>
            <p:nvPr/>
          </p:nvSpPr>
          <p:spPr bwMode="auto">
            <a:xfrm>
              <a:off x="315" y="81"/>
              <a:ext cx="5" cy="41"/>
            </a:xfrm>
            <a:custGeom>
              <a:avLst/>
              <a:gdLst>
                <a:gd name="T0" fmla="*/ 1 w 12"/>
                <a:gd name="T1" fmla="*/ 20 h 83"/>
                <a:gd name="T2" fmla="*/ 2 w 12"/>
                <a:gd name="T3" fmla="*/ 20 h 83"/>
                <a:gd name="T4" fmla="*/ 2 w 12"/>
                <a:gd name="T5" fmla="*/ 0 h 83"/>
                <a:gd name="T6" fmla="*/ 0 w 12"/>
                <a:gd name="T7" fmla="*/ 0 h 83"/>
                <a:gd name="T8" fmla="*/ 0 w 12"/>
                <a:gd name="T9" fmla="*/ 20 h 83"/>
                <a:gd name="T10" fmla="*/ 1 w 12"/>
                <a:gd name="T11" fmla="*/ 20 h 83"/>
                <a:gd name="T12" fmla="*/ 0 60000 65536"/>
                <a:gd name="T13" fmla="*/ 0 60000 65536"/>
                <a:gd name="T14" fmla="*/ 0 60000 65536"/>
                <a:gd name="T15" fmla="*/ 0 60000 65536"/>
                <a:gd name="T16" fmla="*/ 0 60000 65536"/>
                <a:gd name="T17" fmla="*/ 0 60000 65536"/>
                <a:gd name="T18" fmla="*/ 0 w 12"/>
                <a:gd name="T19" fmla="*/ 0 h 83"/>
                <a:gd name="T20" fmla="*/ 12 w 1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2" h="83">
                  <a:moveTo>
                    <a:pt x="6" y="83"/>
                  </a:moveTo>
                  <a:lnTo>
                    <a:pt x="12" y="83"/>
                  </a:lnTo>
                  <a:lnTo>
                    <a:pt x="12" y="0"/>
                  </a:lnTo>
                  <a:lnTo>
                    <a:pt x="0" y="0"/>
                  </a:lnTo>
                  <a:lnTo>
                    <a:pt x="0" y="83"/>
                  </a:lnTo>
                  <a:lnTo>
                    <a:pt x="6" y="83"/>
                  </a:lnTo>
                  <a:close/>
                </a:path>
              </a:pathLst>
            </a:custGeom>
            <a:solidFill>
              <a:srgbClr val="FFFFFF"/>
            </a:solidFill>
            <a:ln w="9525">
              <a:noFill/>
              <a:round/>
              <a:headEnd/>
              <a:tailEnd/>
            </a:ln>
          </p:spPr>
          <p:txBody>
            <a:bodyPr/>
            <a:lstStyle/>
            <a:p>
              <a:endParaRPr lang="en-US" dirty="0"/>
            </a:p>
          </p:txBody>
        </p:sp>
        <p:sp>
          <p:nvSpPr>
            <p:cNvPr id="8227" name="Freeform 41"/>
            <p:cNvSpPr>
              <a:spLocks/>
            </p:cNvSpPr>
            <p:nvPr/>
          </p:nvSpPr>
          <p:spPr bwMode="auto">
            <a:xfrm>
              <a:off x="315" y="122"/>
              <a:ext cx="5" cy="2"/>
            </a:xfrm>
            <a:custGeom>
              <a:avLst/>
              <a:gdLst>
                <a:gd name="T0" fmla="*/ 0 w 12"/>
                <a:gd name="T1" fmla="*/ 0 h 5"/>
                <a:gd name="T2" fmla="*/ 0 w 12"/>
                <a:gd name="T3" fmla="*/ 1 h 5"/>
                <a:gd name="T4" fmla="*/ 1 w 12"/>
                <a:gd name="T5" fmla="*/ 1 h 5"/>
                <a:gd name="T6" fmla="*/ 2 w 12"/>
                <a:gd name="T7" fmla="*/ 1 h 5"/>
                <a:gd name="T8" fmla="*/ 2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4"/>
                  </a:lnTo>
                  <a:lnTo>
                    <a:pt x="6" y="5"/>
                  </a:lnTo>
                  <a:lnTo>
                    <a:pt x="9" y="4"/>
                  </a:lnTo>
                  <a:lnTo>
                    <a:pt x="12" y="0"/>
                  </a:lnTo>
                  <a:lnTo>
                    <a:pt x="0" y="0"/>
                  </a:lnTo>
                  <a:close/>
                </a:path>
              </a:pathLst>
            </a:custGeom>
            <a:solidFill>
              <a:srgbClr val="FFFFFF"/>
            </a:solidFill>
            <a:ln w="9525">
              <a:noFill/>
              <a:round/>
              <a:headEnd/>
              <a:tailEnd/>
            </a:ln>
          </p:spPr>
          <p:txBody>
            <a:bodyPr/>
            <a:lstStyle/>
            <a:p>
              <a:endParaRPr lang="en-US" dirty="0"/>
            </a:p>
          </p:txBody>
        </p:sp>
        <p:sp>
          <p:nvSpPr>
            <p:cNvPr id="8228" name="Freeform 42"/>
            <p:cNvSpPr>
              <a:spLocks/>
            </p:cNvSpPr>
            <p:nvPr/>
          </p:nvSpPr>
          <p:spPr bwMode="auto">
            <a:xfrm>
              <a:off x="363" y="139"/>
              <a:ext cx="45" cy="1"/>
            </a:xfrm>
            <a:custGeom>
              <a:avLst/>
              <a:gdLst>
                <a:gd name="T0" fmla="*/ 0 w 90"/>
                <a:gd name="T1" fmla="*/ 1 h 2"/>
                <a:gd name="T2" fmla="*/ 23 w 90"/>
                <a:gd name="T3" fmla="*/ 0 h 2"/>
                <a:gd name="T4" fmla="*/ 0 w 90"/>
                <a:gd name="T5" fmla="*/ 1 h 2"/>
                <a:gd name="T6" fmla="*/ 0 60000 65536"/>
                <a:gd name="T7" fmla="*/ 0 60000 65536"/>
                <a:gd name="T8" fmla="*/ 0 60000 65536"/>
                <a:gd name="T9" fmla="*/ 0 w 90"/>
                <a:gd name="T10" fmla="*/ 0 h 2"/>
                <a:gd name="T11" fmla="*/ 90 w 90"/>
                <a:gd name="T12" fmla="*/ 2 h 2"/>
              </a:gdLst>
              <a:ahLst/>
              <a:cxnLst>
                <a:cxn ang="T6">
                  <a:pos x="T0" y="T1"/>
                </a:cxn>
                <a:cxn ang="T7">
                  <a:pos x="T2" y="T3"/>
                </a:cxn>
                <a:cxn ang="T8">
                  <a:pos x="T4" y="T5"/>
                </a:cxn>
              </a:cxnLst>
              <a:rect l="T9" t="T10" r="T11" b="T12"/>
              <a:pathLst>
                <a:path w="90" h="2">
                  <a:moveTo>
                    <a:pt x="0" y="2"/>
                  </a:moveTo>
                  <a:lnTo>
                    <a:pt x="90" y="0"/>
                  </a:lnTo>
                  <a:lnTo>
                    <a:pt x="0" y="2"/>
                  </a:lnTo>
                  <a:close/>
                </a:path>
              </a:pathLst>
            </a:custGeom>
            <a:solidFill>
              <a:srgbClr val="FFFFFF"/>
            </a:solidFill>
            <a:ln w="9525">
              <a:noFill/>
              <a:round/>
              <a:headEnd/>
              <a:tailEnd/>
            </a:ln>
          </p:spPr>
          <p:txBody>
            <a:bodyPr/>
            <a:lstStyle/>
            <a:p>
              <a:endParaRPr lang="en-US" dirty="0"/>
            </a:p>
          </p:txBody>
        </p:sp>
        <p:sp>
          <p:nvSpPr>
            <p:cNvPr id="8229" name="Freeform 43"/>
            <p:cNvSpPr>
              <a:spLocks/>
            </p:cNvSpPr>
            <p:nvPr/>
          </p:nvSpPr>
          <p:spPr bwMode="auto">
            <a:xfrm>
              <a:off x="361" y="138"/>
              <a:ext cx="2" cy="5"/>
            </a:xfrm>
            <a:custGeom>
              <a:avLst/>
              <a:gdLst>
                <a:gd name="T0" fmla="*/ 1 w 5"/>
                <a:gd name="T1" fmla="*/ 0 h 12"/>
                <a:gd name="T2" fmla="*/ 0 w 5"/>
                <a:gd name="T3" fmla="*/ 0 h 12"/>
                <a:gd name="T4" fmla="*/ 0 w 5"/>
                <a:gd name="T5" fmla="*/ 1 h 12"/>
                <a:gd name="T6" fmla="*/ 0 w 5"/>
                <a:gd name="T7" fmla="*/ 2 h 12"/>
                <a:gd name="T8" fmla="*/ 1 w 5"/>
                <a:gd name="T9" fmla="*/ 2 h 12"/>
                <a:gd name="T10" fmla="*/ 1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9"/>
                  </a:lnTo>
                  <a:lnTo>
                    <a:pt x="5" y="12"/>
                  </a:lnTo>
                  <a:lnTo>
                    <a:pt x="5" y="0"/>
                  </a:lnTo>
                  <a:close/>
                </a:path>
              </a:pathLst>
            </a:custGeom>
            <a:solidFill>
              <a:srgbClr val="FFFFFF"/>
            </a:solidFill>
            <a:ln w="9525">
              <a:noFill/>
              <a:round/>
              <a:headEnd/>
              <a:tailEnd/>
            </a:ln>
          </p:spPr>
          <p:txBody>
            <a:bodyPr/>
            <a:lstStyle/>
            <a:p>
              <a:endParaRPr lang="en-US" dirty="0"/>
            </a:p>
          </p:txBody>
        </p:sp>
        <p:sp>
          <p:nvSpPr>
            <p:cNvPr id="8230" name="Freeform 44"/>
            <p:cNvSpPr>
              <a:spLocks/>
            </p:cNvSpPr>
            <p:nvPr/>
          </p:nvSpPr>
          <p:spPr bwMode="auto">
            <a:xfrm>
              <a:off x="363" y="137"/>
              <a:ext cx="45" cy="6"/>
            </a:xfrm>
            <a:custGeom>
              <a:avLst/>
              <a:gdLst>
                <a:gd name="T0" fmla="*/ 23 w 90"/>
                <a:gd name="T1" fmla="*/ 2 h 12"/>
                <a:gd name="T2" fmla="*/ 23 w 90"/>
                <a:gd name="T3" fmla="*/ 0 h 12"/>
                <a:gd name="T4" fmla="*/ 0 w 90"/>
                <a:gd name="T5" fmla="*/ 1 h 12"/>
                <a:gd name="T6" fmla="*/ 0 w 90"/>
                <a:gd name="T7" fmla="*/ 3 h 12"/>
                <a:gd name="T8" fmla="*/ 23 w 90"/>
                <a:gd name="T9" fmla="*/ 3 h 12"/>
                <a:gd name="T10" fmla="*/ 23 w 90"/>
                <a:gd name="T11" fmla="*/ 2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5"/>
                  </a:moveTo>
                  <a:lnTo>
                    <a:pt x="90" y="0"/>
                  </a:lnTo>
                  <a:lnTo>
                    <a:pt x="0" y="2"/>
                  </a:lnTo>
                  <a:lnTo>
                    <a:pt x="0" y="12"/>
                  </a:lnTo>
                  <a:lnTo>
                    <a:pt x="90" y="9"/>
                  </a:lnTo>
                  <a:lnTo>
                    <a:pt x="90" y="5"/>
                  </a:lnTo>
                  <a:close/>
                </a:path>
              </a:pathLst>
            </a:custGeom>
            <a:solidFill>
              <a:srgbClr val="FFFFFF"/>
            </a:solidFill>
            <a:ln w="9525">
              <a:noFill/>
              <a:round/>
              <a:headEnd/>
              <a:tailEnd/>
            </a:ln>
          </p:spPr>
          <p:txBody>
            <a:bodyPr/>
            <a:lstStyle/>
            <a:p>
              <a:endParaRPr lang="en-US" dirty="0"/>
            </a:p>
          </p:txBody>
        </p:sp>
        <p:sp>
          <p:nvSpPr>
            <p:cNvPr id="8231" name="Freeform 45"/>
            <p:cNvSpPr>
              <a:spLocks/>
            </p:cNvSpPr>
            <p:nvPr/>
          </p:nvSpPr>
          <p:spPr bwMode="auto">
            <a:xfrm>
              <a:off x="408" y="136"/>
              <a:ext cx="3" cy="6"/>
            </a:xfrm>
            <a:custGeom>
              <a:avLst/>
              <a:gdLst>
                <a:gd name="T0" fmla="*/ 0 w 6"/>
                <a:gd name="T1" fmla="*/ 3 h 11"/>
                <a:gd name="T2" fmla="*/ 1 w 6"/>
                <a:gd name="T3" fmla="*/ 3 h 11"/>
                <a:gd name="T4" fmla="*/ 2 w 6"/>
                <a:gd name="T5" fmla="*/ 2 h 11"/>
                <a:gd name="T6" fmla="*/ 1 w 6"/>
                <a:gd name="T7" fmla="*/ 1 h 11"/>
                <a:gd name="T8" fmla="*/ 0 w 6"/>
                <a:gd name="T9" fmla="*/ 0 h 11"/>
                <a:gd name="T10" fmla="*/ 0 w 6"/>
                <a:gd name="T11" fmla="*/ 3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6"/>
                  </a:lnTo>
                  <a:lnTo>
                    <a:pt x="3" y="2"/>
                  </a:lnTo>
                  <a:lnTo>
                    <a:pt x="0" y="0"/>
                  </a:lnTo>
                  <a:lnTo>
                    <a:pt x="0" y="11"/>
                  </a:lnTo>
                  <a:close/>
                </a:path>
              </a:pathLst>
            </a:custGeom>
            <a:solidFill>
              <a:srgbClr val="FFFFFF"/>
            </a:solidFill>
            <a:ln w="9525">
              <a:noFill/>
              <a:round/>
              <a:headEnd/>
              <a:tailEnd/>
            </a:ln>
          </p:spPr>
          <p:txBody>
            <a:bodyPr/>
            <a:lstStyle/>
            <a:p>
              <a:endParaRPr lang="en-US" dirty="0"/>
            </a:p>
          </p:txBody>
        </p:sp>
        <p:sp>
          <p:nvSpPr>
            <p:cNvPr id="8232" name="Freeform 46"/>
            <p:cNvSpPr>
              <a:spLocks/>
            </p:cNvSpPr>
            <p:nvPr/>
          </p:nvSpPr>
          <p:spPr bwMode="auto">
            <a:xfrm>
              <a:off x="354" y="157"/>
              <a:ext cx="45" cy="1"/>
            </a:xfrm>
            <a:custGeom>
              <a:avLst/>
              <a:gdLst>
                <a:gd name="T0" fmla="*/ 0 w 89"/>
                <a:gd name="T1" fmla="*/ 0 h 1"/>
                <a:gd name="T2" fmla="*/ 23 w 89"/>
                <a:gd name="T3" fmla="*/ 0 h 1"/>
                <a:gd name="T4" fmla="*/ 0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0" y="0"/>
                  </a:moveTo>
                  <a:lnTo>
                    <a:pt x="89" y="0"/>
                  </a:lnTo>
                  <a:lnTo>
                    <a:pt x="0" y="0"/>
                  </a:lnTo>
                  <a:close/>
                </a:path>
              </a:pathLst>
            </a:custGeom>
            <a:solidFill>
              <a:srgbClr val="FFFFFF"/>
            </a:solidFill>
            <a:ln w="9525">
              <a:noFill/>
              <a:round/>
              <a:headEnd/>
              <a:tailEnd/>
            </a:ln>
          </p:spPr>
          <p:txBody>
            <a:bodyPr/>
            <a:lstStyle/>
            <a:p>
              <a:endParaRPr lang="en-US" dirty="0"/>
            </a:p>
          </p:txBody>
        </p:sp>
        <p:sp>
          <p:nvSpPr>
            <p:cNvPr id="8233" name="Freeform 47"/>
            <p:cNvSpPr>
              <a:spLocks/>
            </p:cNvSpPr>
            <p:nvPr/>
          </p:nvSpPr>
          <p:spPr bwMode="auto">
            <a:xfrm>
              <a:off x="351" y="154"/>
              <a:ext cx="3" cy="6"/>
            </a:xfrm>
            <a:custGeom>
              <a:avLst/>
              <a:gdLst>
                <a:gd name="T0" fmla="*/ 2 w 5"/>
                <a:gd name="T1" fmla="*/ 0 h 12"/>
                <a:gd name="T2" fmla="*/ 1 w 5"/>
                <a:gd name="T3" fmla="*/ 1 h 12"/>
                <a:gd name="T4" fmla="*/ 0 w 5"/>
                <a:gd name="T5" fmla="*/ 2 h 12"/>
                <a:gd name="T6" fmla="*/ 1 w 5"/>
                <a:gd name="T7" fmla="*/ 3 h 12"/>
                <a:gd name="T8" fmla="*/ 2 w 5"/>
                <a:gd name="T9" fmla="*/ 3 h 12"/>
                <a:gd name="T10" fmla="*/ 2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10"/>
                  </a:lnTo>
                  <a:lnTo>
                    <a:pt x="5" y="12"/>
                  </a:lnTo>
                  <a:lnTo>
                    <a:pt x="5" y="0"/>
                  </a:lnTo>
                  <a:close/>
                </a:path>
              </a:pathLst>
            </a:custGeom>
            <a:solidFill>
              <a:srgbClr val="FFFFFF"/>
            </a:solidFill>
            <a:ln w="9525">
              <a:noFill/>
              <a:round/>
              <a:headEnd/>
              <a:tailEnd/>
            </a:ln>
          </p:spPr>
          <p:txBody>
            <a:bodyPr/>
            <a:lstStyle/>
            <a:p>
              <a:endParaRPr lang="en-US" dirty="0"/>
            </a:p>
          </p:txBody>
        </p:sp>
        <p:sp>
          <p:nvSpPr>
            <p:cNvPr id="8234" name="Freeform 48"/>
            <p:cNvSpPr>
              <a:spLocks/>
            </p:cNvSpPr>
            <p:nvPr/>
          </p:nvSpPr>
          <p:spPr bwMode="auto">
            <a:xfrm>
              <a:off x="354" y="154"/>
              <a:ext cx="45" cy="6"/>
            </a:xfrm>
            <a:custGeom>
              <a:avLst/>
              <a:gdLst>
                <a:gd name="T0" fmla="*/ 23 w 89"/>
                <a:gd name="T1" fmla="*/ 2 h 12"/>
                <a:gd name="T2" fmla="*/ 23 w 89"/>
                <a:gd name="T3" fmla="*/ 0 h 12"/>
                <a:gd name="T4" fmla="*/ 0 w 89"/>
                <a:gd name="T5" fmla="*/ 0 h 12"/>
                <a:gd name="T6" fmla="*/ 0 w 89"/>
                <a:gd name="T7" fmla="*/ 3 h 12"/>
                <a:gd name="T8" fmla="*/ 23 w 89"/>
                <a:gd name="T9" fmla="*/ 3 h 12"/>
                <a:gd name="T10" fmla="*/ 23 w 89"/>
                <a:gd name="T11" fmla="*/ 2 h 12"/>
                <a:gd name="T12" fmla="*/ 0 60000 65536"/>
                <a:gd name="T13" fmla="*/ 0 60000 65536"/>
                <a:gd name="T14" fmla="*/ 0 60000 65536"/>
                <a:gd name="T15" fmla="*/ 0 60000 65536"/>
                <a:gd name="T16" fmla="*/ 0 60000 65536"/>
                <a:gd name="T17" fmla="*/ 0 60000 65536"/>
                <a:gd name="T18" fmla="*/ 0 w 89"/>
                <a:gd name="T19" fmla="*/ 0 h 12"/>
                <a:gd name="T20" fmla="*/ 89 w 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9" h="12">
                  <a:moveTo>
                    <a:pt x="89" y="6"/>
                  </a:moveTo>
                  <a:lnTo>
                    <a:pt x="89" y="0"/>
                  </a:lnTo>
                  <a:lnTo>
                    <a:pt x="0" y="0"/>
                  </a:lnTo>
                  <a:lnTo>
                    <a:pt x="0" y="12"/>
                  </a:lnTo>
                  <a:lnTo>
                    <a:pt x="89" y="12"/>
                  </a:lnTo>
                  <a:lnTo>
                    <a:pt x="89" y="6"/>
                  </a:lnTo>
                  <a:close/>
                </a:path>
              </a:pathLst>
            </a:custGeom>
            <a:solidFill>
              <a:srgbClr val="FFFFFF"/>
            </a:solidFill>
            <a:ln w="9525">
              <a:noFill/>
              <a:round/>
              <a:headEnd/>
              <a:tailEnd/>
            </a:ln>
          </p:spPr>
          <p:txBody>
            <a:bodyPr/>
            <a:lstStyle/>
            <a:p>
              <a:endParaRPr lang="en-US" dirty="0"/>
            </a:p>
          </p:txBody>
        </p:sp>
        <p:sp>
          <p:nvSpPr>
            <p:cNvPr id="8235" name="Freeform 49"/>
            <p:cNvSpPr>
              <a:spLocks/>
            </p:cNvSpPr>
            <p:nvPr/>
          </p:nvSpPr>
          <p:spPr bwMode="auto">
            <a:xfrm>
              <a:off x="399" y="154"/>
              <a:ext cx="3" cy="6"/>
            </a:xfrm>
            <a:custGeom>
              <a:avLst/>
              <a:gdLst>
                <a:gd name="T0" fmla="*/ 0 w 6"/>
                <a:gd name="T1" fmla="*/ 3 h 12"/>
                <a:gd name="T2" fmla="*/ 1 w 6"/>
                <a:gd name="T3" fmla="*/ 3 h 12"/>
                <a:gd name="T4" fmla="*/ 2 w 6"/>
                <a:gd name="T5" fmla="*/ 2 h 12"/>
                <a:gd name="T6" fmla="*/ 1 w 6"/>
                <a:gd name="T7" fmla="*/ 1 h 12"/>
                <a:gd name="T8" fmla="*/ 0 w 6"/>
                <a:gd name="T9" fmla="*/ 0 h 12"/>
                <a:gd name="T10" fmla="*/ 0 w 6"/>
                <a:gd name="T11" fmla="*/ 3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0" y="12"/>
                  </a:moveTo>
                  <a:lnTo>
                    <a:pt x="4" y="10"/>
                  </a:lnTo>
                  <a:lnTo>
                    <a:pt x="6" y="6"/>
                  </a:lnTo>
                  <a:lnTo>
                    <a:pt x="4" y="3"/>
                  </a:lnTo>
                  <a:lnTo>
                    <a:pt x="0" y="0"/>
                  </a:lnTo>
                  <a:lnTo>
                    <a:pt x="0" y="12"/>
                  </a:lnTo>
                  <a:close/>
                </a:path>
              </a:pathLst>
            </a:custGeom>
            <a:solidFill>
              <a:srgbClr val="FFFFFF"/>
            </a:solidFill>
            <a:ln w="9525">
              <a:noFill/>
              <a:round/>
              <a:headEnd/>
              <a:tailEnd/>
            </a:ln>
          </p:spPr>
          <p:txBody>
            <a:bodyPr/>
            <a:lstStyle/>
            <a:p>
              <a:endParaRPr lang="en-US" dirty="0"/>
            </a:p>
          </p:txBody>
        </p:sp>
        <p:sp>
          <p:nvSpPr>
            <p:cNvPr id="8236" name="Freeform 50"/>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3 w 125"/>
                <a:gd name="T7" fmla="*/ 37 h 147"/>
                <a:gd name="T8" fmla="*/ 1 w 125"/>
                <a:gd name="T9" fmla="*/ 36 h 147"/>
                <a:gd name="T10" fmla="*/ 0 w 125"/>
                <a:gd name="T11" fmla="*/ 35 h 147"/>
                <a:gd name="T12" fmla="*/ 0 w 125"/>
                <a:gd name="T13" fmla="*/ 33 h 147"/>
                <a:gd name="T14" fmla="*/ 1 w 125"/>
                <a:gd name="T15" fmla="*/ 31 h 147"/>
                <a:gd name="T16" fmla="*/ 4 w 125"/>
                <a:gd name="T17" fmla="*/ 27 h 147"/>
                <a:gd name="T18" fmla="*/ 8 w 125"/>
                <a:gd name="T19" fmla="*/ 21 h 147"/>
                <a:gd name="T20" fmla="*/ 12 w 125"/>
                <a:gd name="T21" fmla="*/ 16 h 147"/>
                <a:gd name="T22" fmla="*/ 16 w 125"/>
                <a:gd name="T23" fmla="*/ 10 h 147"/>
                <a:gd name="T24" fmla="*/ 20 w 125"/>
                <a:gd name="T25" fmla="*/ 5 h 147"/>
                <a:gd name="T26" fmla="*/ 23 w 125"/>
                <a:gd name="T27" fmla="*/ 1 h 147"/>
                <a:gd name="T28" fmla="*/ 24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close/>
                </a:path>
              </a:pathLst>
            </a:custGeom>
            <a:solidFill>
              <a:srgbClr val="9EB5CC"/>
            </a:solidFill>
            <a:ln w="9525">
              <a:noFill/>
              <a:round/>
              <a:headEnd/>
              <a:tailEnd/>
            </a:ln>
          </p:spPr>
          <p:txBody>
            <a:bodyPr/>
            <a:lstStyle/>
            <a:p>
              <a:endParaRPr lang="en-US" dirty="0"/>
            </a:p>
          </p:txBody>
        </p:sp>
        <p:sp>
          <p:nvSpPr>
            <p:cNvPr id="8237" name="Freeform 51"/>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5 w 125"/>
                <a:gd name="T7" fmla="*/ 37 h 147"/>
                <a:gd name="T8" fmla="*/ 3 w 125"/>
                <a:gd name="T9" fmla="*/ 37 h 147"/>
                <a:gd name="T10" fmla="*/ 1 w 125"/>
                <a:gd name="T11" fmla="*/ 36 h 147"/>
                <a:gd name="T12" fmla="*/ 0 w 125"/>
                <a:gd name="T13" fmla="*/ 35 h 147"/>
                <a:gd name="T14" fmla="*/ 0 w 125"/>
                <a:gd name="T15" fmla="*/ 33 h 147"/>
                <a:gd name="T16" fmla="*/ 0 w 125"/>
                <a:gd name="T17" fmla="*/ 33 h 147"/>
                <a:gd name="T18" fmla="*/ 1 w 125"/>
                <a:gd name="T19" fmla="*/ 31 h 147"/>
                <a:gd name="T20" fmla="*/ 4 w 125"/>
                <a:gd name="T21" fmla="*/ 27 h 147"/>
                <a:gd name="T22" fmla="*/ 8 w 125"/>
                <a:gd name="T23" fmla="*/ 21 h 147"/>
                <a:gd name="T24" fmla="*/ 12 w 125"/>
                <a:gd name="T25" fmla="*/ 16 h 147"/>
                <a:gd name="T26" fmla="*/ 16 w 125"/>
                <a:gd name="T27" fmla="*/ 10 h 147"/>
                <a:gd name="T28" fmla="*/ 20 w 125"/>
                <a:gd name="T29" fmla="*/ 5 h 147"/>
                <a:gd name="T30" fmla="*/ 23 w 125"/>
                <a:gd name="T31" fmla="*/ 1 h 147"/>
                <a:gd name="T32" fmla="*/ 24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path>
              </a:pathLst>
            </a:custGeom>
            <a:noFill/>
            <a:ln w="0">
              <a:solidFill>
                <a:srgbClr val="000000"/>
              </a:solidFill>
              <a:prstDash val="solid"/>
              <a:round/>
              <a:headEnd/>
              <a:tailEnd/>
            </a:ln>
          </p:spPr>
          <p:txBody>
            <a:bodyPr/>
            <a:lstStyle/>
            <a:p>
              <a:endParaRPr lang="en-US" dirty="0"/>
            </a:p>
          </p:txBody>
        </p:sp>
        <p:sp>
          <p:nvSpPr>
            <p:cNvPr id="8238" name="Freeform 52"/>
            <p:cNvSpPr>
              <a:spLocks/>
            </p:cNvSpPr>
            <p:nvPr/>
          </p:nvSpPr>
          <p:spPr bwMode="auto">
            <a:xfrm>
              <a:off x="175" y="256"/>
              <a:ext cx="83" cy="75"/>
            </a:xfrm>
            <a:custGeom>
              <a:avLst/>
              <a:gdLst>
                <a:gd name="T0" fmla="*/ 11 w 166"/>
                <a:gd name="T1" fmla="*/ 0 h 148"/>
                <a:gd name="T2" fmla="*/ 9 w 166"/>
                <a:gd name="T3" fmla="*/ 3 h 148"/>
                <a:gd name="T4" fmla="*/ 6 w 166"/>
                <a:gd name="T5" fmla="*/ 7 h 148"/>
                <a:gd name="T6" fmla="*/ 3 w 166"/>
                <a:gd name="T7" fmla="*/ 12 h 148"/>
                <a:gd name="T8" fmla="*/ 1 w 166"/>
                <a:gd name="T9" fmla="*/ 16 h 148"/>
                <a:gd name="T10" fmla="*/ 1 w 166"/>
                <a:gd name="T11" fmla="*/ 22 h 148"/>
                <a:gd name="T12" fmla="*/ 0 w 166"/>
                <a:gd name="T13" fmla="*/ 26 h 148"/>
                <a:gd name="T14" fmla="*/ 1 w 166"/>
                <a:gd name="T15" fmla="*/ 31 h 148"/>
                <a:gd name="T16" fmla="*/ 5 w 166"/>
                <a:gd name="T17" fmla="*/ 34 h 148"/>
                <a:gd name="T18" fmla="*/ 10 w 166"/>
                <a:gd name="T19" fmla="*/ 38 h 148"/>
                <a:gd name="T20" fmla="*/ 17 w 166"/>
                <a:gd name="T21" fmla="*/ 38 h 148"/>
                <a:gd name="T22" fmla="*/ 22 w 166"/>
                <a:gd name="T23" fmla="*/ 36 h 148"/>
                <a:gd name="T24" fmla="*/ 28 w 166"/>
                <a:gd name="T25" fmla="*/ 34 h 148"/>
                <a:gd name="T26" fmla="*/ 34 w 166"/>
                <a:gd name="T27" fmla="*/ 31 h 148"/>
                <a:gd name="T28" fmla="*/ 38 w 166"/>
                <a:gd name="T29" fmla="*/ 27 h 148"/>
                <a:gd name="T30" fmla="*/ 41 w 166"/>
                <a:gd name="T31" fmla="*/ 24 h 148"/>
                <a:gd name="T32" fmla="*/ 42 w 166"/>
                <a:gd name="T33" fmla="*/ 23 h 148"/>
                <a:gd name="T34" fmla="*/ 39 w 166"/>
                <a:gd name="T35" fmla="*/ 23 h 148"/>
                <a:gd name="T36" fmla="*/ 34 w 166"/>
                <a:gd name="T37" fmla="*/ 23 h 148"/>
                <a:gd name="T38" fmla="*/ 29 w 166"/>
                <a:gd name="T39" fmla="*/ 22 h 148"/>
                <a:gd name="T40" fmla="*/ 24 w 166"/>
                <a:gd name="T41" fmla="*/ 20 h 148"/>
                <a:gd name="T42" fmla="*/ 20 w 166"/>
                <a:gd name="T43" fmla="*/ 18 h 148"/>
                <a:gd name="T44" fmla="*/ 15 w 166"/>
                <a:gd name="T45" fmla="*/ 14 h 148"/>
                <a:gd name="T46" fmla="*/ 12 w 166"/>
                <a:gd name="T47" fmla="*/ 8 h 148"/>
                <a:gd name="T48" fmla="*/ 1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7"/>
                  </a:lnTo>
                  <a:lnTo>
                    <a:pt x="15" y="45"/>
                  </a:lnTo>
                  <a:lnTo>
                    <a:pt x="7" y="64"/>
                  </a:lnTo>
                  <a:lnTo>
                    <a:pt x="1" y="84"/>
                  </a:lnTo>
                  <a:lnTo>
                    <a:pt x="0" y="103"/>
                  </a:lnTo>
                  <a:lnTo>
                    <a:pt x="6" y="121"/>
                  </a:lnTo>
                  <a:lnTo>
                    <a:pt x="17" y="135"/>
                  </a:lnTo>
                  <a:lnTo>
                    <a:pt x="42" y="147"/>
                  </a:lnTo>
                  <a:lnTo>
                    <a:pt x="67" y="148"/>
                  </a:lnTo>
                  <a:lnTo>
                    <a:pt x="91" y="143"/>
                  </a:lnTo>
                  <a:lnTo>
                    <a:pt x="114" y="132"/>
                  </a:lnTo>
                  <a:lnTo>
                    <a:pt x="134" y="120"/>
                  </a:lnTo>
                  <a:lnTo>
                    <a:pt x="150" y="106"/>
                  </a:lnTo>
                  <a:lnTo>
                    <a:pt x="161" y="95"/>
                  </a:lnTo>
                  <a:lnTo>
                    <a:pt x="166" y="90"/>
                  </a:lnTo>
                  <a:lnTo>
                    <a:pt x="153" y="90"/>
                  </a:lnTo>
                  <a:lnTo>
                    <a:pt x="136" y="88"/>
                  </a:lnTo>
                  <a:lnTo>
                    <a:pt x="118" y="86"/>
                  </a:lnTo>
                  <a:lnTo>
                    <a:pt x="98" y="79"/>
                  </a:lnTo>
                  <a:lnTo>
                    <a:pt x="80" y="69"/>
                  </a:lnTo>
                  <a:lnTo>
                    <a:pt x="63" y="54"/>
                  </a:lnTo>
                  <a:lnTo>
                    <a:pt x="51" y="31"/>
                  </a:lnTo>
                  <a:lnTo>
                    <a:pt x="44" y="0"/>
                  </a:lnTo>
                  <a:close/>
                </a:path>
              </a:pathLst>
            </a:custGeom>
            <a:solidFill>
              <a:srgbClr val="9EB5CC"/>
            </a:solidFill>
            <a:ln w="9525">
              <a:noFill/>
              <a:round/>
              <a:headEnd/>
              <a:tailEnd/>
            </a:ln>
          </p:spPr>
          <p:txBody>
            <a:bodyPr/>
            <a:lstStyle/>
            <a:p>
              <a:endParaRPr lang="en-US" dirty="0"/>
            </a:p>
          </p:txBody>
        </p:sp>
        <p:sp>
          <p:nvSpPr>
            <p:cNvPr id="8239" name="Freeform 53"/>
            <p:cNvSpPr>
              <a:spLocks/>
            </p:cNvSpPr>
            <p:nvPr/>
          </p:nvSpPr>
          <p:spPr bwMode="auto">
            <a:xfrm>
              <a:off x="172" y="255"/>
              <a:ext cx="26" cy="71"/>
            </a:xfrm>
            <a:custGeom>
              <a:avLst/>
              <a:gdLst>
                <a:gd name="T0" fmla="*/ 7 w 52"/>
                <a:gd name="T1" fmla="*/ 34 h 142"/>
                <a:gd name="T2" fmla="*/ 7 w 52"/>
                <a:gd name="T3" fmla="*/ 34 h 142"/>
                <a:gd name="T4" fmla="*/ 3 w 52"/>
                <a:gd name="T5" fmla="*/ 30 h 142"/>
                <a:gd name="T6" fmla="*/ 3 w 52"/>
                <a:gd name="T7" fmla="*/ 26 h 142"/>
                <a:gd name="T8" fmla="*/ 3 w 52"/>
                <a:gd name="T9" fmla="*/ 22 h 142"/>
                <a:gd name="T10" fmla="*/ 5 w 52"/>
                <a:gd name="T11" fmla="*/ 18 h 142"/>
                <a:gd name="T12" fmla="*/ 7 w 52"/>
                <a:gd name="T13" fmla="*/ 12 h 142"/>
                <a:gd name="T14" fmla="*/ 9 w 52"/>
                <a:gd name="T15" fmla="*/ 9 h 142"/>
                <a:gd name="T16" fmla="*/ 11 w 52"/>
                <a:gd name="T17" fmla="*/ 4 h 142"/>
                <a:gd name="T18" fmla="*/ 13 w 52"/>
                <a:gd name="T19" fmla="*/ 1 h 142"/>
                <a:gd name="T20" fmla="*/ 12 w 52"/>
                <a:gd name="T21" fmla="*/ 0 h 142"/>
                <a:gd name="T22" fmla="*/ 9 w 52"/>
                <a:gd name="T23" fmla="*/ 3 h 142"/>
                <a:gd name="T24" fmla="*/ 7 w 52"/>
                <a:gd name="T25" fmla="*/ 7 h 142"/>
                <a:gd name="T26" fmla="*/ 3 w 52"/>
                <a:gd name="T27" fmla="*/ 11 h 142"/>
                <a:gd name="T28" fmla="*/ 2 w 52"/>
                <a:gd name="T29" fmla="*/ 17 h 142"/>
                <a:gd name="T30" fmla="*/ 1 w 52"/>
                <a:gd name="T31" fmla="*/ 22 h 142"/>
                <a:gd name="T32" fmla="*/ 0 w 52"/>
                <a:gd name="T33" fmla="*/ 26 h 142"/>
                <a:gd name="T34" fmla="*/ 2 w 52"/>
                <a:gd name="T35" fmla="*/ 31 h 142"/>
                <a:gd name="T36" fmla="*/ 5 w 52"/>
                <a:gd name="T37" fmla="*/ 36 h 142"/>
                <a:gd name="T38" fmla="*/ 5 w 52"/>
                <a:gd name="T39" fmla="*/ 36 h 142"/>
                <a:gd name="T40" fmla="*/ 7 w 52"/>
                <a:gd name="T41" fmla="*/ 3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2"/>
                <a:gd name="T65" fmla="*/ 52 w 52"/>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2">
                  <a:moveTo>
                    <a:pt x="26" y="135"/>
                  </a:moveTo>
                  <a:lnTo>
                    <a:pt x="26" y="135"/>
                  </a:lnTo>
                  <a:lnTo>
                    <a:pt x="15" y="122"/>
                  </a:lnTo>
                  <a:lnTo>
                    <a:pt x="10" y="107"/>
                  </a:lnTo>
                  <a:lnTo>
                    <a:pt x="11" y="88"/>
                  </a:lnTo>
                  <a:lnTo>
                    <a:pt x="17" y="69"/>
                  </a:lnTo>
                  <a:lnTo>
                    <a:pt x="25" y="51"/>
                  </a:lnTo>
                  <a:lnTo>
                    <a:pt x="34" y="34"/>
                  </a:lnTo>
                  <a:lnTo>
                    <a:pt x="44" y="18"/>
                  </a:lnTo>
                  <a:lnTo>
                    <a:pt x="52" y="7"/>
                  </a:lnTo>
                  <a:lnTo>
                    <a:pt x="45" y="0"/>
                  </a:lnTo>
                  <a:lnTo>
                    <a:pt x="35" y="13"/>
                  </a:lnTo>
                  <a:lnTo>
                    <a:pt x="25" y="29"/>
                  </a:lnTo>
                  <a:lnTo>
                    <a:pt x="15" y="46"/>
                  </a:lnTo>
                  <a:lnTo>
                    <a:pt x="7" y="67"/>
                  </a:lnTo>
                  <a:lnTo>
                    <a:pt x="2" y="88"/>
                  </a:lnTo>
                  <a:lnTo>
                    <a:pt x="0" y="107"/>
                  </a:lnTo>
                  <a:lnTo>
                    <a:pt x="6" y="127"/>
                  </a:lnTo>
                  <a:lnTo>
                    <a:pt x="19" y="142"/>
                  </a:lnTo>
                  <a:lnTo>
                    <a:pt x="26" y="135"/>
                  </a:lnTo>
                  <a:close/>
                </a:path>
              </a:pathLst>
            </a:custGeom>
            <a:solidFill>
              <a:srgbClr val="000000"/>
            </a:solidFill>
            <a:ln w="9525">
              <a:noFill/>
              <a:round/>
              <a:headEnd/>
              <a:tailEnd/>
            </a:ln>
          </p:spPr>
          <p:txBody>
            <a:bodyPr/>
            <a:lstStyle/>
            <a:p>
              <a:endParaRPr lang="en-US" dirty="0"/>
            </a:p>
          </p:txBody>
        </p:sp>
        <p:sp>
          <p:nvSpPr>
            <p:cNvPr id="8240" name="Freeform 54"/>
            <p:cNvSpPr>
              <a:spLocks/>
            </p:cNvSpPr>
            <p:nvPr/>
          </p:nvSpPr>
          <p:spPr bwMode="auto">
            <a:xfrm>
              <a:off x="181" y="299"/>
              <a:ext cx="79" cy="34"/>
            </a:xfrm>
            <a:custGeom>
              <a:avLst/>
              <a:gdLst>
                <a:gd name="T0" fmla="*/ 38 w 157"/>
                <a:gd name="T1" fmla="*/ 2 h 68"/>
                <a:gd name="T2" fmla="*/ 37 w 157"/>
                <a:gd name="T3" fmla="*/ 1 h 68"/>
                <a:gd name="T4" fmla="*/ 36 w 157"/>
                <a:gd name="T5" fmla="*/ 1 h 68"/>
                <a:gd name="T6" fmla="*/ 33 w 157"/>
                <a:gd name="T7" fmla="*/ 4 h 68"/>
                <a:gd name="T8" fmla="*/ 30 w 157"/>
                <a:gd name="T9" fmla="*/ 7 h 68"/>
                <a:gd name="T10" fmla="*/ 25 w 157"/>
                <a:gd name="T11" fmla="*/ 10 h 68"/>
                <a:gd name="T12" fmla="*/ 19 w 157"/>
                <a:gd name="T13" fmla="*/ 13 h 68"/>
                <a:gd name="T14" fmla="*/ 14 w 157"/>
                <a:gd name="T15" fmla="*/ 14 h 68"/>
                <a:gd name="T16" fmla="*/ 8 w 157"/>
                <a:gd name="T17" fmla="*/ 14 h 68"/>
                <a:gd name="T18" fmla="*/ 2 w 157"/>
                <a:gd name="T19" fmla="*/ 11 h 68"/>
                <a:gd name="T20" fmla="*/ 0 w 157"/>
                <a:gd name="T21" fmla="*/ 13 h 68"/>
                <a:gd name="T22" fmla="*/ 7 w 157"/>
                <a:gd name="T23" fmla="*/ 17 h 68"/>
                <a:gd name="T24" fmla="*/ 14 w 157"/>
                <a:gd name="T25" fmla="*/ 17 h 68"/>
                <a:gd name="T26" fmla="*/ 20 w 157"/>
                <a:gd name="T27" fmla="*/ 15 h 68"/>
                <a:gd name="T28" fmla="*/ 26 w 157"/>
                <a:gd name="T29" fmla="*/ 13 h 68"/>
                <a:gd name="T30" fmla="*/ 31 w 157"/>
                <a:gd name="T31" fmla="*/ 9 h 68"/>
                <a:gd name="T32" fmla="*/ 35 w 157"/>
                <a:gd name="T33" fmla="*/ 6 h 68"/>
                <a:gd name="T34" fmla="*/ 38 w 157"/>
                <a:gd name="T35" fmla="*/ 3 h 68"/>
                <a:gd name="T36" fmla="*/ 40 w 157"/>
                <a:gd name="T37" fmla="*/ 1 h 68"/>
                <a:gd name="T38" fmla="*/ 38 w 157"/>
                <a:gd name="T39" fmla="*/ 0 h 68"/>
                <a:gd name="T40" fmla="*/ 40 w 157"/>
                <a:gd name="T41" fmla="*/ 1 h 68"/>
                <a:gd name="T42" fmla="*/ 40 w 157"/>
                <a:gd name="T43" fmla="*/ 1 h 68"/>
                <a:gd name="T44" fmla="*/ 39 w 157"/>
                <a:gd name="T45" fmla="*/ 0 h 68"/>
                <a:gd name="T46" fmla="*/ 38 w 157"/>
                <a:gd name="T47" fmla="*/ 0 h 68"/>
                <a:gd name="T48" fmla="*/ 37 w 157"/>
                <a:gd name="T49" fmla="*/ 1 h 68"/>
                <a:gd name="T50" fmla="*/ 38 w 157"/>
                <a:gd name="T51" fmla="*/ 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68"/>
                <a:gd name="T80" fmla="*/ 157 w 15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7" y="7"/>
                  </a:lnTo>
                  <a:lnTo>
                    <a:pt x="152" y="0"/>
                  </a:lnTo>
                  <a:lnTo>
                    <a:pt x="157" y="7"/>
                  </a:lnTo>
                  <a:lnTo>
                    <a:pt x="157" y="3"/>
                  </a:lnTo>
                  <a:lnTo>
                    <a:pt x="154" y="0"/>
                  </a:lnTo>
                  <a:lnTo>
                    <a:pt x="150" y="0"/>
                  </a:lnTo>
                  <a:lnTo>
                    <a:pt x="147" y="2"/>
                  </a:lnTo>
                  <a:lnTo>
                    <a:pt x="152" y="9"/>
                  </a:lnTo>
                  <a:close/>
                </a:path>
              </a:pathLst>
            </a:custGeom>
            <a:solidFill>
              <a:srgbClr val="000000"/>
            </a:solidFill>
            <a:ln w="9525">
              <a:noFill/>
              <a:round/>
              <a:headEnd/>
              <a:tailEnd/>
            </a:ln>
          </p:spPr>
          <p:txBody>
            <a:bodyPr/>
            <a:lstStyle/>
            <a:p>
              <a:endParaRPr lang="en-US" dirty="0"/>
            </a:p>
          </p:txBody>
        </p:sp>
        <p:sp>
          <p:nvSpPr>
            <p:cNvPr id="8241" name="Freeform 55"/>
            <p:cNvSpPr>
              <a:spLocks/>
            </p:cNvSpPr>
            <p:nvPr/>
          </p:nvSpPr>
          <p:spPr bwMode="auto">
            <a:xfrm>
              <a:off x="194" y="254"/>
              <a:ext cx="64" cy="50"/>
            </a:xfrm>
            <a:custGeom>
              <a:avLst/>
              <a:gdLst>
                <a:gd name="T0" fmla="*/ 2 w 127"/>
                <a:gd name="T1" fmla="*/ 2 h 100"/>
                <a:gd name="T2" fmla="*/ 0 w 127"/>
                <a:gd name="T3" fmla="*/ 2 h 100"/>
                <a:gd name="T4" fmla="*/ 2 w 127"/>
                <a:gd name="T5" fmla="*/ 10 h 100"/>
                <a:gd name="T6" fmla="*/ 6 w 127"/>
                <a:gd name="T7" fmla="*/ 15 h 100"/>
                <a:gd name="T8" fmla="*/ 10 w 127"/>
                <a:gd name="T9" fmla="*/ 20 h 100"/>
                <a:gd name="T10" fmla="*/ 15 w 127"/>
                <a:gd name="T11" fmla="*/ 23 h 100"/>
                <a:gd name="T12" fmla="*/ 20 w 127"/>
                <a:gd name="T13" fmla="*/ 24 h 100"/>
                <a:gd name="T14" fmla="*/ 25 w 127"/>
                <a:gd name="T15" fmla="*/ 25 h 100"/>
                <a:gd name="T16" fmla="*/ 29 w 127"/>
                <a:gd name="T17" fmla="*/ 25 h 100"/>
                <a:gd name="T18" fmla="*/ 32 w 127"/>
                <a:gd name="T19" fmla="*/ 25 h 100"/>
                <a:gd name="T20" fmla="*/ 32 w 127"/>
                <a:gd name="T21" fmla="*/ 23 h 100"/>
                <a:gd name="T22" fmla="*/ 29 w 127"/>
                <a:gd name="T23" fmla="*/ 23 h 100"/>
                <a:gd name="T24" fmla="*/ 25 w 127"/>
                <a:gd name="T25" fmla="*/ 23 h 100"/>
                <a:gd name="T26" fmla="*/ 20 w 127"/>
                <a:gd name="T27" fmla="*/ 22 h 100"/>
                <a:gd name="T28" fmla="*/ 16 w 127"/>
                <a:gd name="T29" fmla="*/ 20 h 100"/>
                <a:gd name="T30" fmla="*/ 11 w 127"/>
                <a:gd name="T31" fmla="*/ 18 h 100"/>
                <a:gd name="T32" fmla="*/ 7 w 127"/>
                <a:gd name="T33" fmla="*/ 13 h 100"/>
                <a:gd name="T34" fmla="*/ 4 w 127"/>
                <a:gd name="T35" fmla="*/ 9 h 100"/>
                <a:gd name="T36" fmla="*/ 3 w 127"/>
                <a:gd name="T37" fmla="*/ 2 h 100"/>
                <a:gd name="T38" fmla="*/ 1 w 127"/>
                <a:gd name="T39" fmla="*/ 1 h 100"/>
                <a:gd name="T40" fmla="*/ 3 w 127"/>
                <a:gd name="T41" fmla="*/ 2 h 100"/>
                <a:gd name="T42" fmla="*/ 2 w 127"/>
                <a:gd name="T43" fmla="*/ 1 h 100"/>
                <a:gd name="T44" fmla="*/ 2 w 127"/>
                <a:gd name="T45" fmla="*/ 0 h 100"/>
                <a:gd name="T46" fmla="*/ 1 w 127"/>
                <a:gd name="T47" fmla="*/ 1 h 100"/>
                <a:gd name="T48" fmla="*/ 0 w 127"/>
                <a:gd name="T49" fmla="*/ 2 h 100"/>
                <a:gd name="T50" fmla="*/ 2 w 127"/>
                <a:gd name="T51" fmla="*/ 2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2"/>
                  </a:lnTo>
                  <a:lnTo>
                    <a:pt x="38" y="78"/>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5"/>
                  </a:lnTo>
                  <a:lnTo>
                    <a:pt x="16" y="35"/>
                  </a:lnTo>
                  <a:lnTo>
                    <a:pt x="10" y="5"/>
                  </a:lnTo>
                  <a:lnTo>
                    <a:pt x="1" y="1"/>
                  </a:lnTo>
                  <a:lnTo>
                    <a:pt x="10" y="5"/>
                  </a:lnTo>
                  <a:lnTo>
                    <a:pt x="8" y="1"/>
                  </a:lnTo>
                  <a:lnTo>
                    <a:pt x="5" y="0"/>
                  </a:lnTo>
                  <a:lnTo>
                    <a:pt x="1" y="1"/>
                  </a:lnTo>
                  <a:lnTo>
                    <a:pt x="0" y="5"/>
                  </a:lnTo>
                  <a:lnTo>
                    <a:pt x="8" y="8"/>
                  </a:lnTo>
                  <a:close/>
                </a:path>
              </a:pathLst>
            </a:custGeom>
            <a:solidFill>
              <a:srgbClr val="000000"/>
            </a:solidFill>
            <a:ln w="9525">
              <a:noFill/>
              <a:round/>
              <a:headEnd/>
              <a:tailEnd/>
            </a:ln>
          </p:spPr>
          <p:txBody>
            <a:bodyPr/>
            <a:lstStyle/>
            <a:p>
              <a:endParaRPr lang="en-US" dirty="0"/>
            </a:p>
          </p:txBody>
        </p:sp>
        <p:sp>
          <p:nvSpPr>
            <p:cNvPr id="8242" name="Freeform 56"/>
            <p:cNvSpPr>
              <a:spLocks/>
            </p:cNvSpPr>
            <p:nvPr/>
          </p:nvSpPr>
          <p:spPr bwMode="auto">
            <a:xfrm>
              <a:off x="278" y="107"/>
              <a:ext cx="83" cy="111"/>
            </a:xfrm>
            <a:custGeom>
              <a:avLst/>
              <a:gdLst>
                <a:gd name="T0" fmla="*/ 42 w 166"/>
                <a:gd name="T1" fmla="*/ 0 h 223"/>
                <a:gd name="T2" fmla="*/ 0 w 166"/>
                <a:gd name="T3" fmla="*/ 51 h 223"/>
                <a:gd name="T4" fmla="*/ 1 w 166"/>
                <a:gd name="T5" fmla="*/ 52 h 223"/>
                <a:gd name="T6" fmla="*/ 1 w 166"/>
                <a:gd name="T7" fmla="*/ 54 h 223"/>
                <a:gd name="T8" fmla="*/ 3 w 166"/>
                <a:gd name="T9" fmla="*/ 55 h 223"/>
                <a:gd name="T10" fmla="*/ 5 w 166"/>
                <a:gd name="T11" fmla="*/ 55 h 223"/>
                <a:gd name="T12" fmla="*/ 7 w 166"/>
                <a:gd name="T13" fmla="*/ 52 h 223"/>
                <a:gd name="T14" fmla="*/ 12 w 166"/>
                <a:gd name="T15" fmla="*/ 46 h 223"/>
                <a:gd name="T16" fmla="*/ 19 w 166"/>
                <a:gd name="T17" fmla="*/ 38 h 223"/>
                <a:gd name="T18" fmla="*/ 24 w 166"/>
                <a:gd name="T19" fmla="*/ 29 h 223"/>
                <a:gd name="T20" fmla="*/ 31 w 166"/>
                <a:gd name="T21" fmla="*/ 20 h 223"/>
                <a:gd name="T22" fmla="*/ 36 w 166"/>
                <a:gd name="T23" fmla="*/ 12 h 223"/>
                <a:gd name="T24" fmla="*/ 40 w 166"/>
                <a:gd name="T25" fmla="*/ 7 h 223"/>
                <a:gd name="T26" fmla="*/ 42 w 166"/>
                <a:gd name="T27" fmla="*/ 5 h 223"/>
                <a:gd name="T28" fmla="*/ 42 w 166"/>
                <a:gd name="T29" fmla="*/ 0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3"/>
                <a:gd name="T47" fmla="*/ 166 w 166"/>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3">
                  <a:moveTo>
                    <a:pt x="166" y="0"/>
                  </a:moveTo>
                  <a:lnTo>
                    <a:pt x="0" y="205"/>
                  </a:lnTo>
                  <a:lnTo>
                    <a:pt x="2" y="209"/>
                  </a:lnTo>
                  <a:lnTo>
                    <a:pt x="4" y="217"/>
                  </a:lnTo>
                  <a:lnTo>
                    <a:pt x="10" y="223"/>
                  </a:lnTo>
                  <a:lnTo>
                    <a:pt x="19" y="221"/>
                  </a:lnTo>
                  <a:lnTo>
                    <a:pt x="30" y="210"/>
                  </a:lnTo>
                  <a:lnTo>
                    <a:pt x="49" y="186"/>
                  </a:lnTo>
                  <a:lnTo>
                    <a:pt x="73" y="153"/>
                  </a:lnTo>
                  <a:lnTo>
                    <a:pt x="98" y="117"/>
                  </a:lnTo>
                  <a:lnTo>
                    <a:pt x="124" y="81"/>
                  </a:lnTo>
                  <a:lnTo>
                    <a:pt x="144" y="50"/>
                  </a:lnTo>
                  <a:lnTo>
                    <a:pt x="159" y="28"/>
                  </a:lnTo>
                  <a:lnTo>
                    <a:pt x="165" y="20"/>
                  </a:lnTo>
                  <a:lnTo>
                    <a:pt x="166" y="0"/>
                  </a:lnTo>
                  <a:close/>
                </a:path>
              </a:pathLst>
            </a:custGeom>
            <a:solidFill>
              <a:srgbClr val="FFBF4C"/>
            </a:solidFill>
            <a:ln w="9525">
              <a:noFill/>
              <a:round/>
              <a:headEnd/>
              <a:tailEnd/>
            </a:ln>
          </p:spPr>
          <p:txBody>
            <a:bodyPr/>
            <a:lstStyle/>
            <a:p>
              <a:endParaRPr lang="en-US" dirty="0"/>
            </a:p>
          </p:txBody>
        </p:sp>
        <p:sp>
          <p:nvSpPr>
            <p:cNvPr id="8243" name="Freeform 57"/>
            <p:cNvSpPr>
              <a:spLocks/>
            </p:cNvSpPr>
            <p:nvPr/>
          </p:nvSpPr>
          <p:spPr bwMode="auto">
            <a:xfrm>
              <a:off x="275" y="105"/>
              <a:ext cx="88" cy="108"/>
            </a:xfrm>
            <a:custGeom>
              <a:avLst/>
              <a:gdLst>
                <a:gd name="T0" fmla="*/ 3 w 176"/>
                <a:gd name="T1" fmla="*/ 53 h 214"/>
                <a:gd name="T2" fmla="*/ 3 w 176"/>
                <a:gd name="T3" fmla="*/ 54 h 214"/>
                <a:gd name="T4" fmla="*/ 44 w 176"/>
                <a:gd name="T5" fmla="*/ 2 h 214"/>
                <a:gd name="T6" fmla="*/ 42 w 176"/>
                <a:gd name="T7" fmla="*/ 0 h 214"/>
                <a:gd name="T8" fmla="*/ 1 w 176"/>
                <a:gd name="T9" fmla="*/ 52 h 214"/>
                <a:gd name="T10" fmla="*/ 0 w 176"/>
                <a:gd name="T11" fmla="*/ 53 h 214"/>
                <a:gd name="T12" fmla="*/ 1 w 176"/>
                <a:gd name="T13" fmla="*/ 52 h 214"/>
                <a:gd name="T14" fmla="*/ 0 w 176"/>
                <a:gd name="T15" fmla="*/ 53 h 214"/>
                <a:gd name="T16" fmla="*/ 1 w 176"/>
                <a:gd name="T17" fmla="*/ 54 h 214"/>
                <a:gd name="T18" fmla="*/ 1 w 176"/>
                <a:gd name="T19" fmla="*/ 55 h 214"/>
                <a:gd name="T20" fmla="*/ 3 w 176"/>
                <a:gd name="T21" fmla="*/ 54 h 214"/>
                <a:gd name="T22" fmla="*/ 3 w 176"/>
                <a:gd name="T23" fmla="*/ 53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1" y="208"/>
                  </a:moveTo>
                  <a:lnTo>
                    <a:pt x="10" y="212"/>
                  </a:lnTo>
                  <a:lnTo>
                    <a:pt x="176" y="7"/>
                  </a:lnTo>
                  <a:lnTo>
                    <a:pt x="167" y="0"/>
                  </a:lnTo>
                  <a:lnTo>
                    <a:pt x="1" y="205"/>
                  </a:lnTo>
                  <a:lnTo>
                    <a:pt x="0" y="208"/>
                  </a:lnTo>
                  <a:lnTo>
                    <a:pt x="1" y="205"/>
                  </a:lnTo>
                  <a:lnTo>
                    <a:pt x="0" y="209"/>
                  </a:lnTo>
                  <a:lnTo>
                    <a:pt x="2" y="213"/>
                  </a:lnTo>
                  <a:lnTo>
                    <a:pt x="7" y="214"/>
                  </a:lnTo>
                  <a:lnTo>
                    <a:pt x="10" y="212"/>
                  </a:lnTo>
                  <a:lnTo>
                    <a:pt x="11" y="208"/>
                  </a:lnTo>
                  <a:close/>
                </a:path>
              </a:pathLst>
            </a:custGeom>
            <a:solidFill>
              <a:srgbClr val="000000"/>
            </a:solidFill>
            <a:ln w="9525">
              <a:noFill/>
              <a:round/>
              <a:headEnd/>
              <a:tailEnd/>
            </a:ln>
          </p:spPr>
          <p:txBody>
            <a:bodyPr/>
            <a:lstStyle/>
            <a:p>
              <a:endParaRPr lang="en-US" dirty="0"/>
            </a:p>
          </p:txBody>
        </p:sp>
        <p:sp>
          <p:nvSpPr>
            <p:cNvPr id="8244" name="Freeform 58"/>
            <p:cNvSpPr>
              <a:spLocks/>
            </p:cNvSpPr>
            <p:nvPr/>
          </p:nvSpPr>
          <p:spPr bwMode="auto">
            <a:xfrm>
              <a:off x="275" y="210"/>
              <a:ext cx="13" cy="11"/>
            </a:xfrm>
            <a:custGeom>
              <a:avLst/>
              <a:gdLst>
                <a:gd name="T0" fmla="*/ 6 w 26"/>
                <a:gd name="T1" fmla="*/ 3 h 23"/>
                <a:gd name="T2" fmla="*/ 6 w 26"/>
                <a:gd name="T3" fmla="*/ 3 h 23"/>
                <a:gd name="T4" fmla="*/ 4 w 26"/>
                <a:gd name="T5" fmla="*/ 3 h 23"/>
                <a:gd name="T6" fmla="*/ 3 w 26"/>
                <a:gd name="T7" fmla="*/ 2 h 23"/>
                <a:gd name="T8" fmla="*/ 3 w 26"/>
                <a:gd name="T9" fmla="*/ 0 h 23"/>
                <a:gd name="T10" fmla="*/ 3 w 26"/>
                <a:gd name="T11" fmla="*/ 0 h 23"/>
                <a:gd name="T12" fmla="*/ 0 w 26"/>
                <a:gd name="T13" fmla="*/ 0 h 23"/>
                <a:gd name="T14" fmla="*/ 1 w 26"/>
                <a:gd name="T15" fmla="*/ 1 h 23"/>
                <a:gd name="T16" fmla="*/ 1 w 26"/>
                <a:gd name="T17" fmla="*/ 3 h 23"/>
                <a:gd name="T18" fmla="*/ 3 w 26"/>
                <a:gd name="T19" fmla="*/ 5 h 23"/>
                <a:gd name="T20" fmla="*/ 7 w 26"/>
                <a:gd name="T21" fmla="*/ 5 h 23"/>
                <a:gd name="T22" fmla="*/ 7 w 26"/>
                <a:gd name="T23" fmla="*/ 5 h 23"/>
                <a:gd name="T24" fmla="*/ 6 w 26"/>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22" y="12"/>
                  </a:moveTo>
                  <a:lnTo>
                    <a:pt x="22" y="12"/>
                  </a:lnTo>
                  <a:lnTo>
                    <a:pt x="16" y="12"/>
                  </a:lnTo>
                  <a:lnTo>
                    <a:pt x="13" y="10"/>
                  </a:lnTo>
                  <a:lnTo>
                    <a:pt x="12" y="3"/>
                  </a:lnTo>
                  <a:lnTo>
                    <a:pt x="11" y="0"/>
                  </a:lnTo>
                  <a:lnTo>
                    <a:pt x="0" y="0"/>
                  </a:lnTo>
                  <a:lnTo>
                    <a:pt x="1" y="5"/>
                  </a:lnTo>
                  <a:lnTo>
                    <a:pt x="4" y="14"/>
                  </a:lnTo>
                  <a:lnTo>
                    <a:pt x="13" y="23"/>
                  </a:lnTo>
                  <a:lnTo>
                    <a:pt x="26" y="21"/>
                  </a:lnTo>
                  <a:lnTo>
                    <a:pt x="22" y="12"/>
                  </a:lnTo>
                  <a:close/>
                </a:path>
              </a:pathLst>
            </a:custGeom>
            <a:solidFill>
              <a:srgbClr val="000000"/>
            </a:solidFill>
            <a:ln w="9525">
              <a:noFill/>
              <a:round/>
              <a:headEnd/>
              <a:tailEnd/>
            </a:ln>
          </p:spPr>
          <p:txBody>
            <a:bodyPr/>
            <a:lstStyle/>
            <a:p>
              <a:endParaRPr lang="en-US" dirty="0"/>
            </a:p>
          </p:txBody>
        </p:sp>
        <p:sp>
          <p:nvSpPr>
            <p:cNvPr id="8245" name="Freeform 59"/>
            <p:cNvSpPr>
              <a:spLocks/>
            </p:cNvSpPr>
            <p:nvPr/>
          </p:nvSpPr>
          <p:spPr bwMode="auto">
            <a:xfrm>
              <a:off x="286" y="114"/>
              <a:ext cx="77" cy="106"/>
            </a:xfrm>
            <a:custGeom>
              <a:avLst/>
              <a:gdLst>
                <a:gd name="T0" fmla="*/ 36 w 154"/>
                <a:gd name="T1" fmla="*/ 2 h 212"/>
                <a:gd name="T2" fmla="*/ 36 w 154"/>
                <a:gd name="T3" fmla="*/ 1 h 212"/>
                <a:gd name="T4" fmla="*/ 35 w 154"/>
                <a:gd name="T5" fmla="*/ 3 h 212"/>
                <a:gd name="T6" fmla="*/ 30 w 154"/>
                <a:gd name="T7" fmla="*/ 8 h 212"/>
                <a:gd name="T8" fmla="*/ 25 w 154"/>
                <a:gd name="T9" fmla="*/ 15 h 212"/>
                <a:gd name="T10" fmla="*/ 19 w 154"/>
                <a:gd name="T11" fmla="*/ 25 h 212"/>
                <a:gd name="T12" fmla="*/ 12 w 154"/>
                <a:gd name="T13" fmla="*/ 34 h 212"/>
                <a:gd name="T14" fmla="*/ 6 w 154"/>
                <a:gd name="T15" fmla="*/ 42 h 212"/>
                <a:gd name="T16" fmla="*/ 2 w 154"/>
                <a:gd name="T17" fmla="*/ 48 h 212"/>
                <a:gd name="T18" fmla="*/ 0 w 154"/>
                <a:gd name="T19" fmla="*/ 51 h 212"/>
                <a:gd name="T20" fmla="*/ 1 w 154"/>
                <a:gd name="T21" fmla="*/ 53 h 212"/>
                <a:gd name="T22" fmla="*/ 5 w 154"/>
                <a:gd name="T23" fmla="*/ 50 h 212"/>
                <a:gd name="T24" fmla="*/ 9 w 154"/>
                <a:gd name="T25" fmla="*/ 44 h 212"/>
                <a:gd name="T26" fmla="*/ 15 w 154"/>
                <a:gd name="T27" fmla="*/ 36 h 212"/>
                <a:gd name="T28" fmla="*/ 21 w 154"/>
                <a:gd name="T29" fmla="*/ 27 h 212"/>
                <a:gd name="T30" fmla="*/ 27 w 154"/>
                <a:gd name="T31" fmla="*/ 18 h 212"/>
                <a:gd name="T32" fmla="*/ 33 w 154"/>
                <a:gd name="T33" fmla="*/ 10 h 212"/>
                <a:gd name="T34" fmla="*/ 37 w 154"/>
                <a:gd name="T35" fmla="*/ 5 h 212"/>
                <a:gd name="T36" fmla="*/ 39 w 154"/>
                <a:gd name="T37" fmla="*/ 3 h 212"/>
                <a:gd name="T38" fmla="*/ 39 w 154"/>
                <a:gd name="T39" fmla="*/ 2 h 212"/>
                <a:gd name="T40" fmla="*/ 39 w 154"/>
                <a:gd name="T41" fmla="*/ 3 h 212"/>
                <a:gd name="T42" fmla="*/ 39 w 154"/>
                <a:gd name="T43" fmla="*/ 2 h 212"/>
                <a:gd name="T44" fmla="*/ 38 w 154"/>
                <a:gd name="T45" fmla="*/ 1 h 212"/>
                <a:gd name="T46" fmla="*/ 37 w 154"/>
                <a:gd name="T47" fmla="*/ 0 h 212"/>
                <a:gd name="T48" fmla="*/ 36 w 154"/>
                <a:gd name="T49" fmla="*/ 1 h 212"/>
                <a:gd name="T50" fmla="*/ 36 w 154"/>
                <a:gd name="T51" fmla="*/ 2 h 2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2"/>
                <a:gd name="T80" fmla="*/ 154 w 154"/>
                <a:gd name="T81" fmla="*/ 212 h 2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2">
                  <a:moveTo>
                    <a:pt x="142" y="6"/>
                  </a:moveTo>
                  <a:lnTo>
                    <a:pt x="144" y="2"/>
                  </a:lnTo>
                  <a:lnTo>
                    <a:pt x="138" y="10"/>
                  </a:lnTo>
                  <a:lnTo>
                    <a:pt x="123" y="32"/>
                  </a:lnTo>
                  <a:lnTo>
                    <a:pt x="102" y="63"/>
                  </a:lnTo>
                  <a:lnTo>
                    <a:pt x="77" y="99"/>
                  </a:lnTo>
                  <a:lnTo>
                    <a:pt x="51" y="136"/>
                  </a:lnTo>
                  <a:lnTo>
                    <a:pt x="27" y="168"/>
                  </a:lnTo>
                  <a:lnTo>
                    <a:pt x="9" y="192"/>
                  </a:lnTo>
                  <a:lnTo>
                    <a:pt x="0" y="203"/>
                  </a:lnTo>
                  <a:lnTo>
                    <a:pt x="4" y="212"/>
                  </a:lnTo>
                  <a:lnTo>
                    <a:pt x="18" y="199"/>
                  </a:lnTo>
                  <a:lnTo>
                    <a:pt x="36" y="175"/>
                  </a:lnTo>
                  <a:lnTo>
                    <a:pt x="61" y="143"/>
                  </a:lnTo>
                  <a:lnTo>
                    <a:pt x="86" y="106"/>
                  </a:lnTo>
                  <a:lnTo>
                    <a:pt x="111" y="70"/>
                  </a:lnTo>
                  <a:lnTo>
                    <a:pt x="132" y="39"/>
                  </a:lnTo>
                  <a:lnTo>
                    <a:pt x="147" y="17"/>
                  </a:lnTo>
                  <a:lnTo>
                    <a:pt x="153" y="9"/>
                  </a:lnTo>
                  <a:lnTo>
                    <a:pt x="154" y="6"/>
                  </a:lnTo>
                  <a:lnTo>
                    <a:pt x="153" y="9"/>
                  </a:lnTo>
                  <a:lnTo>
                    <a:pt x="154" y="5"/>
                  </a:lnTo>
                  <a:lnTo>
                    <a:pt x="152" y="1"/>
                  </a:lnTo>
                  <a:lnTo>
                    <a:pt x="148" y="0"/>
                  </a:lnTo>
                  <a:lnTo>
                    <a:pt x="144" y="2"/>
                  </a:lnTo>
                  <a:lnTo>
                    <a:pt x="142" y="6"/>
                  </a:lnTo>
                  <a:close/>
                </a:path>
              </a:pathLst>
            </a:custGeom>
            <a:solidFill>
              <a:srgbClr val="000000"/>
            </a:solidFill>
            <a:ln w="9525">
              <a:noFill/>
              <a:round/>
              <a:headEnd/>
              <a:tailEnd/>
            </a:ln>
          </p:spPr>
          <p:txBody>
            <a:bodyPr/>
            <a:lstStyle/>
            <a:p>
              <a:endParaRPr lang="en-US" dirty="0"/>
            </a:p>
          </p:txBody>
        </p:sp>
        <p:sp>
          <p:nvSpPr>
            <p:cNvPr id="8246" name="Freeform 60"/>
            <p:cNvSpPr>
              <a:spLocks/>
            </p:cNvSpPr>
            <p:nvPr/>
          </p:nvSpPr>
          <p:spPr bwMode="auto">
            <a:xfrm>
              <a:off x="357" y="104"/>
              <a:ext cx="7" cy="13"/>
            </a:xfrm>
            <a:custGeom>
              <a:avLst/>
              <a:gdLst>
                <a:gd name="T0" fmla="*/ 3 w 13"/>
                <a:gd name="T1" fmla="*/ 3 h 26"/>
                <a:gd name="T2" fmla="*/ 1 w 13"/>
                <a:gd name="T3" fmla="*/ 2 h 26"/>
                <a:gd name="T4" fmla="*/ 0 w 13"/>
                <a:gd name="T5" fmla="*/ 7 h 26"/>
                <a:gd name="T6" fmla="*/ 3 w 13"/>
                <a:gd name="T7" fmla="*/ 7 h 26"/>
                <a:gd name="T8" fmla="*/ 4 w 13"/>
                <a:gd name="T9" fmla="*/ 2 h 26"/>
                <a:gd name="T10" fmla="*/ 1 w 13"/>
                <a:gd name="T11" fmla="*/ 1 h 26"/>
                <a:gd name="T12" fmla="*/ 4 w 13"/>
                <a:gd name="T13" fmla="*/ 2 h 26"/>
                <a:gd name="T14" fmla="*/ 3 w 13"/>
                <a:gd name="T15" fmla="*/ 1 h 26"/>
                <a:gd name="T16" fmla="*/ 2 w 13"/>
                <a:gd name="T17" fmla="*/ 0 h 26"/>
                <a:gd name="T18" fmla="*/ 1 w 13"/>
                <a:gd name="T19" fmla="*/ 1 h 26"/>
                <a:gd name="T20" fmla="*/ 1 w 13"/>
                <a:gd name="T21" fmla="*/ 2 h 26"/>
                <a:gd name="T22" fmla="*/ 3 w 13"/>
                <a:gd name="T23" fmla="*/ 3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2" y="10"/>
                  </a:moveTo>
                  <a:lnTo>
                    <a:pt x="2" y="6"/>
                  </a:lnTo>
                  <a:lnTo>
                    <a:pt x="0" y="26"/>
                  </a:lnTo>
                  <a:lnTo>
                    <a:pt x="12" y="26"/>
                  </a:lnTo>
                  <a:lnTo>
                    <a:pt x="13" y="6"/>
                  </a:lnTo>
                  <a:lnTo>
                    <a:pt x="3" y="3"/>
                  </a:lnTo>
                  <a:lnTo>
                    <a:pt x="13" y="6"/>
                  </a:lnTo>
                  <a:lnTo>
                    <a:pt x="11" y="3"/>
                  </a:lnTo>
                  <a:lnTo>
                    <a:pt x="7" y="0"/>
                  </a:lnTo>
                  <a:lnTo>
                    <a:pt x="4" y="3"/>
                  </a:lnTo>
                  <a:lnTo>
                    <a:pt x="2" y="6"/>
                  </a:lnTo>
                  <a:lnTo>
                    <a:pt x="12" y="10"/>
                  </a:lnTo>
                  <a:close/>
                </a:path>
              </a:pathLst>
            </a:custGeom>
            <a:solidFill>
              <a:srgbClr val="000000"/>
            </a:solidFill>
            <a:ln w="9525">
              <a:noFill/>
              <a:round/>
              <a:headEnd/>
              <a:tailEnd/>
            </a:ln>
          </p:spPr>
          <p:txBody>
            <a:bodyPr/>
            <a:lstStyle/>
            <a:p>
              <a:endParaRPr lang="en-US" dirty="0"/>
            </a:p>
          </p:txBody>
        </p:sp>
      </p:grpSp>
      <p:pic>
        <p:nvPicPr>
          <p:cNvPr id="60"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7" dur="1000"/>
                                        <p:tgtEl>
                                          <p:spTgt spid="40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22" dur="1000"/>
                                        <p:tgtEl>
                                          <p:spTgt spid="4099">
                                            <p:txEl>
                                              <p:pRg st="1" end="1"/>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Effect transition="in" filter="blinds(horizontal)">
                                      <p:cBhvr>
                                        <p:cTn id="25" dur="1000"/>
                                        <p:tgtEl>
                                          <p:spTgt spid="4099">
                                            <p:txEl>
                                              <p:pRg st="2" end="2"/>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8"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lnSpcReduction="10000"/>
          </a:bodyPr>
          <a:lstStyle/>
          <a:p>
            <a:r>
              <a:rPr lang="en-US" sz="2800" dirty="0" smtClean="0">
                <a:solidFill>
                  <a:schemeClr val="tx1"/>
                </a:solidFill>
                <a:cs typeface="Arial" pitchFamily="34" charset="0"/>
              </a:rPr>
              <a:t>Missed Visits are documented in the study database using the Missed Visit CRF</a:t>
            </a:r>
          </a:p>
          <a:p>
            <a:pPr>
              <a:buNone/>
            </a:pPr>
            <a:endParaRPr lang="en-US" sz="2800" dirty="0" smtClean="0">
              <a:cs typeface="Arial" pitchFamily="34" charset="0"/>
            </a:endParaRPr>
          </a:p>
          <a:p>
            <a:r>
              <a:rPr lang="en-US" sz="2800" dirty="0" smtClean="0">
                <a:solidFill>
                  <a:schemeClr val="tx1"/>
                </a:solidFill>
                <a:cs typeface="Arial" pitchFamily="34" charset="0"/>
              </a:rPr>
              <a:t>Do not complete or fax any other CRFs for the missed visit</a:t>
            </a:r>
          </a:p>
          <a:p>
            <a:pPr lvl="1"/>
            <a:r>
              <a:rPr lang="en-US" sz="2400" dirty="0" smtClean="0">
                <a:cs typeface="Arial" pitchFamily="34" charset="0"/>
              </a:rPr>
              <a:t>Protocol Deviation Log not completed/required</a:t>
            </a:r>
          </a:p>
          <a:p>
            <a:pPr lvl="1">
              <a:buNone/>
            </a:pPr>
            <a:endParaRPr lang="en-US" sz="2400" dirty="0" smtClean="0">
              <a:solidFill>
                <a:schemeClr val="tx1"/>
              </a:solidFill>
              <a:cs typeface="Arial" pitchFamily="34" charset="0"/>
            </a:endParaRPr>
          </a:p>
          <a:p>
            <a:r>
              <a:rPr lang="en-US" sz="2800" dirty="0" smtClean="0">
                <a:solidFill>
                  <a:schemeClr val="tx1"/>
                </a:solidFill>
                <a:cs typeface="Arial" pitchFamily="34" charset="0"/>
              </a:rPr>
              <a:t>The Missed Visit form will let DataFa</a:t>
            </a:r>
            <a:r>
              <a:rPr lang="en-US" sz="2800" dirty="0" smtClean="0">
                <a:cs typeface="Arial" pitchFamily="34" charset="0"/>
              </a:rPr>
              <a:t>x/SCHARP</a:t>
            </a:r>
            <a:r>
              <a:rPr lang="en-US" sz="2800" dirty="0" smtClean="0">
                <a:solidFill>
                  <a:schemeClr val="tx1"/>
                </a:solidFill>
                <a:cs typeface="Arial" pitchFamily="34" charset="0"/>
              </a:rPr>
              <a:t> know not to expect any other forms for that participant with that visit code.</a:t>
            </a:r>
          </a:p>
          <a:p>
            <a:endParaRPr lang="en-US" sz="2400" dirty="0" smtClean="0"/>
          </a:p>
          <a:p>
            <a:pPr>
              <a:buNone/>
            </a:pPr>
            <a:endParaRPr lang="en-US" sz="2400" dirty="0" smtClean="0">
              <a:solidFill>
                <a:schemeClr val="tx1"/>
              </a:solidFill>
            </a:endParaRPr>
          </a:p>
        </p:txBody>
      </p:sp>
      <p:sp>
        <p:nvSpPr>
          <p:cNvPr id="5" name="Rectangle 2"/>
          <p:cNvSpPr>
            <a:spLocks noGrp="1" noChangeArrowheads="1"/>
          </p:cNvSpPr>
          <p:nvPr>
            <p:ph type="title"/>
          </p:nvPr>
        </p:nvSpPr>
        <p:spPr/>
        <p:txBody>
          <a:bodyPr/>
          <a:lstStyle/>
          <a:p>
            <a:pPr>
              <a:defRPr/>
            </a:pPr>
            <a:r>
              <a:rPr lang="en-US" b="1" dirty="0" smtClean="0"/>
              <a:t>Missed Visits</a:t>
            </a:r>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1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2" dur="1000"/>
                                        <p:tgtEl>
                                          <p:spTgt spid="9219">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5" dur="10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0" dur="10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5609</TotalTime>
  <Words>4277</Words>
  <Application>Microsoft Office PowerPoint</Application>
  <PresentationFormat>On-screen Show (4:3)</PresentationFormat>
  <Paragraphs>598</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Overview of Follow-up Visit Types and Visit Scheduling  Training Binder Tab: Follow-up Visits</vt:lpstr>
      <vt:lpstr>Scheduling Follow-up Visits</vt:lpstr>
      <vt:lpstr> Target Days and Visit Windows –           A Visual  </vt:lpstr>
      <vt:lpstr>Visit Codes</vt:lpstr>
      <vt:lpstr>Visit Codes/Visit Months Example</vt:lpstr>
      <vt:lpstr>Visit Calendar Tool</vt:lpstr>
      <vt:lpstr>Visit Calendar Tool – Output (also in PTD)</vt:lpstr>
      <vt:lpstr>Missed Visits</vt:lpstr>
      <vt:lpstr>Missed Visits</vt:lpstr>
      <vt:lpstr>Missed Visits Form – New Item 3 </vt:lpstr>
      <vt:lpstr>Interim Visits</vt:lpstr>
      <vt:lpstr>Interim Visit Documentation</vt:lpstr>
      <vt:lpstr>Interim Visit Codes</vt:lpstr>
      <vt:lpstr>Split Visits</vt:lpstr>
      <vt:lpstr>Let’s Talk PUEV and Early Termination…….</vt:lpstr>
      <vt:lpstr>PUEV Timing and Required Procedures</vt:lpstr>
      <vt:lpstr>Scheduled Study Exit/Termination</vt:lpstr>
      <vt:lpstr>Early Termination Visits</vt:lpstr>
      <vt:lpstr>Follow-up Visit Scenarios for Discussion</vt:lpstr>
      <vt:lpstr>Follow-up Visit Scenarios for Discussion</vt:lpstr>
      <vt:lpstr>Follow-up Visit Scenarios for Discussion</vt:lpstr>
      <vt:lpstr>Case Report Form Supply</vt:lpstr>
      <vt:lpstr>Follow-up Procedures</vt:lpstr>
      <vt:lpstr>Visit Types</vt:lpstr>
      <vt:lpstr>Follow-up Procedures</vt:lpstr>
      <vt:lpstr>Make-up of Missed Procedures</vt:lpstr>
      <vt:lpstr>Activity: Making Connections </vt:lpstr>
      <vt:lpstr>Activity: Making Connections </vt:lpstr>
      <vt:lpstr>PowerPoint Presentation</vt:lpstr>
      <vt:lpstr>PowerPoint Presentation</vt:lpstr>
      <vt:lpstr>PowerPoint Presentation</vt:lpstr>
      <vt:lpstr>PowerPoint Presentation</vt:lpstr>
      <vt:lpstr>Visit Checklists</vt:lpstr>
      <vt:lpstr>Sequence of Procedures</vt:lpstr>
      <vt:lpstr>Clinic Flow</vt:lpstr>
      <vt:lpstr>Follow-up Visits – Key CRFs  </vt:lpstr>
      <vt:lpstr>Follow-up Visit CRFs</vt:lpstr>
      <vt:lpstr>Monthly CRFs - Visit Summary </vt:lpstr>
      <vt:lpstr>Visit Summary CRF</vt:lpstr>
      <vt:lpstr>Monthly CRFs – Ring Adherence </vt:lpstr>
      <vt:lpstr>Monthly CRFs -Family Planning – p.???</vt:lpstr>
      <vt:lpstr>Other Monthly CRFs</vt:lpstr>
      <vt:lpstr>Quarterly  CRFs – Behavior Assessment – p.???</vt:lpstr>
      <vt:lpstr>Other Quarterly  CRFs </vt:lpstr>
      <vt:lpstr>Additional CRFs for Month 3</vt:lpstr>
      <vt:lpstr>Semi-Annual CRFs - Vaginal Practices</vt:lpstr>
      <vt:lpstr>Semi-Annual CRFs cont’d</vt:lpstr>
      <vt:lpstr>Any Questions At This Time?</vt:lpstr>
    </vt:vector>
  </TitlesOfParts>
  <Company>FHI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Schwartz (US - NC)</dc:creator>
  <cp:lastModifiedBy>Kat Richards</cp:lastModifiedBy>
  <cp:revision>657</cp:revision>
  <cp:lastPrinted>2012-06-05T16:47:01Z</cp:lastPrinted>
  <dcterms:created xsi:type="dcterms:W3CDTF">2011-11-21T15:00:15Z</dcterms:created>
  <dcterms:modified xsi:type="dcterms:W3CDTF">2013-01-02T17:18:11Z</dcterms:modified>
</cp:coreProperties>
</file>